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13.jpeg" ContentType="image/jpeg"/>
  <Override PartName="/ppt/media/image9.jpeg" ContentType="image/jpeg"/>
  <Override PartName="/ppt/media/image12.jpeg" ContentType="image/jpeg"/>
  <Override PartName="/ppt/media/image11.png" ContentType="image/png"/>
  <Override PartName="/ppt/media/image7.jpeg" ContentType="image/jpeg"/>
  <Override PartName="/ppt/media/image20.png" ContentType="image/png"/>
  <Override PartName="/ppt/media/image8.png" ContentType="image/png"/>
  <Override PartName="/ppt/media/image14.jpeg" ContentType="image/jpeg"/>
  <Override PartName="/ppt/media/image21.png" ContentType="image/png"/>
  <Override PartName="/ppt/media/image19.png" ContentType="image/png"/>
  <Override PartName="/ppt/media/image18.jpeg" ContentType="image/jpeg"/>
  <Override PartName="/ppt/media/image17.jpeg" ContentType="image/jpeg"/>
  <Override PartName="/ppt/media/image16.png" ContentType="image/png"/>
  <Override PartName="/ppt/media/image1.jpeg" ContentType="image/jpeg"/>
  <Override PartName="/ppt/media/image2.jpeg" ContentType="image/jpeg"/>
  <Override PartName="/ppt/media/image3.jpeg" ContentType="image/jpeg"/>
  <Override PartName="/ppt/media/image15.png" ContentType="image/png"/>
  <Override PartName="/ppt/media/image5.jpeg" ContentType="image/jpeg"/>
  <Override PartName="/ppt/media/image4.jpeg" ContentType="image/jpeg"/>
  <Override PartName="/ppt/media/image10.png" ContentType="image/png"/>
  <Override PartName="/ppt/media/image6.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8.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0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07"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08"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09"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1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30F18053-2C74-4D38-A6DF-F3435DD950E2}"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sldImg"/>
          </p:nvPr>
        </p:nvSpPr>
        <p:spPr>
          <a:xfrm>
            <a:off x="533520" y="764280"/>
            <a:ext cx="6703560" cy="3770280"/>
          </a:xfrm>
          <a:prstGeom prst="rect">
            <a:avLst/>
          </a:prstGeom>
        </p:spPr>
      </p:sp>
      <p:sp>
        <p:nvSpPr>
          <p:cNvPr id="272"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pPr>
            <a:r>
              <a:rPr b="0" lang="en-US" sz="2000" spc="-1" strike="noStrike">
                <a:latin typeface="Arial"/>
              </a:rPr>
              <a:t>Hello and welcome to my presentation about my Bachelor thesis</a:t>
            </a:r>
            <a:endParaRPr b="0" lang="en-US" sz="2000" spc="-1" strike="noStrike">
              <a:latin typeface="Arial"/>
            </a:endParaRPr>
          </a:p>
          <a:p>
            <a:pPr marL="216000" indent="-215280">
              <a:lnSpc>
                <a:spcPct val="100000"/>
              </a:lnSpc>
            </a:pPr>
            <a:r>
              <a:rPr b="0" lang="en-US" sz="2000" spc="-1" strike="noStrike">
                <a:latin typeface="Arial"/>
              </a:rPr>
              <a:t>Title: Using AR to give Instructions for building LEGO models</a:t>
            </a:r>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sldImg"/>
          </p:nvPr>
        </p:nvSpPr>
        <p:spPr>
          <a:xfrm>
            <a:off x="533520" y="764280"/>
            <a:ext cx="6703560" cy="3770280"/>
          </a:xfrm>
          <a:prstGeom prst="rect">
            <a:avLst/>
          </a:prstGeom>
        </p:spPr>
      </p:sp>
      <p:sp>
        <p:nvSpPr>
          <p:cNvPr id="290" name="PlaceHolder 2"/>
          <p:cNvSpPr>
            <a:spLocks noGrp="1"/>
          </p:cNvSpPr>
          <p:nvPr>
            <p:ph type="body"/>
          </p:nvPr>
        </p:nvSpPr>
        <p:spPr>
          <a:xfrm>
            <a:off x="777240" y="4777560"/>
            <a:ext cx="6216480" cy="7648920"/>
          </a:xfrm>
          <a:prstGeom prst="rect">
            <a:avLst/>
          </a:prstGeom>
        </p:spPr>
        <p:txBody>
          <a:bodyPr lIns="0" rIns="0" tIns="0" bIns="0">
            <a:noAutofit/>
          </a:bodyPr>
          <a:p>
            <a:pPr marL="216000" indent="-215280">
              <a:lnSpc>
                <a:spcPct val="100000"/>
              </a:lnSpc>
            </a:pPr>
            <a:r>
              <a:rPr b="0" lang="en-US" sz="1600" spc="-1" strike="noStrike">
                <a:latin typeface="Arial"/>
              </a:rPr>
              <a:t>couple of challenges on the way </a:t>
            </a:r>
            <a:endParaRPr b="0" lang="en-US" sz="1600" spc="-1" strike="noStrike">
              <a:latin typeface="Arial"/>
            </a:endParaRPr>
          </a:p>
          <a:p>
            <a:pPr marL="216000" indent="-215280">
              <a:lnSpc>
                <a:spcPct val="100000"/>
              </a:lnSpc>
            </a:pPr>
            <a:endParaRPr b="0" lang="en-US" sz="1600" spc="-1" strike="noStrike">
              <a:latin typeface="Arial"/>
            </a:endParaRPr>
          </a:p>
          <a:p>
            <a:pPr marL="216000" indent="-215280">
              <a:lnSpc>
                <a:spcPct val="100000"/>
              </a:lnSpc>
            </a:pPr>
            <a:r>
              <a:rPr b="0" lang="en-US" sz="1600" spc="-1" strike="noStrike">
                <a:latin typeface="Arial"/>
              </a:rPr>
              <a:t>real problems get models right: ldraw: referrencing other files a lot, reuse common forms, a lot translations matrices, every file referred to: own translation matrix, has to be translated with old</a:t>
            </a:r>
            <a:endParaRPr b="0" lang="en-US" sz="1600" spc="-1" strike="noStrike">
              <a:latin typeface="Arial"/>
            </a:endParaRPr>
          </a:p>
          <a:p>
            <a:pPr marL="216000" indent="-215280">
              <a:lnSpc>
                <a:spcPct val="100000"/>
              </a:lnSpc>
            </a:pPr>
            <a:endParaRPr b="0" lang="en-US" sz="1600" spc="-1" strike="noStrike">
              <a:latin typeface="Arial"/>
            </a:endParaRPr>
          </a:p>
          <a:p>
            <a:pPr marL="216000" indent="-215280">
              <a:lnSpc>
                <a:spcPct val="100000"/>
              </a:lnSpc>
            </a:pPr>
            <a:r>
              <a:rPr b="0" lang="en-US" sz="1600" spc="-1" strike="noStrike">
                <a:latin typeface="Arial"/>
              </a:rPr>
              <a:t>get the right color for faces, Ldraw: color codes: translated to rgb colors, .obj: either vertex colors or .mtl, first: vertex, unity cant parse, switched</a:t>
            </a:r>
            <a:endParaRPr b="0" lang="en-US" sz="1600" spc="-1" strike="noStrike">
              <a:latin typeface="Arial"/>
            </a:endParaRPr>
          </a:p>
          <a:p>
            <a:pPr marL="216000" indent="-215280">
              <a:lnSpc>
                <a:spcPct val="100000"/>
              </a:lnSpc>
            </a:pPr>
            <a:endParaRPr b="0" lang="en-US" sz="1600" spc="-1" strike="noStrike">
              <a:latin typeface="Arial"/>
            </a:endParaRPr>
          </a:p>
          <a:p>
            <a:pPr marL="216000" indent="-215280">
              <a:lnSpc>
                <a:spcPct val="100000"/>
              </a:lnSpc>
            </a:pPr>
            <a:r>
              <a:rPr b="0" lang="en-US" sz="1600" spc="-1" strike="noStrike">
                <a:latin typeface="Arial"/>
              </a:rPr>
              <a:t>Obj: points, extra line face, referring/indexing to points as we can see here, problem: one outside is shaded, other side transparent as we can see here. Fix: write own shader, define face double but other way around, normal points to other side, outside is other</a:t>
            </a:r>
            <a:endParaRPr b="0" lang="en-US" sz="1600" spc="-1" strike="noStrike">
              <a:latin typeface="Arial"/>
            </a:endParaRPr>
          </a:p>
          <a:p>
            <a:pPr marL="216000" indent="-215280">
              <a:lnSpc>
                <a:spcPct val="100000"/>
              </a:lnSpc>
            </a:pPr>
            <a:endParaRPr b="0" lang="en-US" sz="1600" spc="-1" strike="noStrike">
              <a:latin typeface="Arial"/>
            </a:endParaRPr>
          </a:p>
          <a:p>
            <a:pPr marL="216000" indent="-215280">
              <a:lnSpc>
                <a:spcPct val="100000"/>
              </a:lnSpc>
            </a:pPr>
            <a:r>
              <a:rPr b="0" lang="en-US" sz="1600" spc="-1" strike="noStrike">
                <a:latin typeface="Arial"/>
              </a:rPr>
              <a:t>different problem: Lines. Defined in ldraw, written in obj, unity parser doesnt understand and show, fix: write to text file and parse in unity, but performance  not acceptable, so leave them out.</a:t>
            </a:r>
            <a:endParaRPr b="0" lang="en-US" sz="1600" spc="-1" strike="noStrike">
              <a:latin typeface="Arial"/>
            </a:endParaRPr>
          </a:p>
          <a:p>
            <a:pPr marL="216000" indent="-215280">
              <a:lnSpc>
                <a:spcPct val="100000"/>
              </a:lnSpc>
            </a:pPr>
            <a:endParaRPr b="0" lang="en-US" sz="1600" spc="-1" strike="noStrike">
              <a:latin typeface="Arial"/>
            </a:endParaRPr>
          </a:p>
          <a:p>
            <a:pPr marL="216000" indent="-215280">
              <a:lnSpc>
                <a:spcPct val="100000"/>
              </a:lnSpc>
            </a:pPr>
            <a:r>
              <a:rPr b="0" lang="en-US" sz="1600" spc="-1" strike="noStrike">
                <a:latin typeface="Arial"/>
              </a:rPr>
              <a:t>Preview scaling: hard to get right scaling with different models, 3 bricks vs whole building: solution: bounding box and scale to box</a:t>
            </a:r>
            <a:endParaRPr b="0" lang="en-US" sz="1600" spc="-1" strike="noStrike">
              <a:latin typeface="Arial"/>
            </a:endParaRPr>
          </a:p>
          <a:p>
            <a:pPr marL="216000" indent="-215280">
              <a:lnSpc>
                <a:spcPct val="100000"/>
              </a:lnSpc>
            </a:pPr>
            <a:endParaRPr b="0" lang="en-US" sz="1600" spc="-1" strike="noStrike">
              <a:latin typeface="Arial"/>
            </a:endParaRPr>
          </a:p>
          <a:p>
            <a:pPr marL="216000" indent="-215280">
              <a:lnSpc>
                <a:spcPct val="100000"/>
              </a:lnSpc>
            </a:pPr>
            <a:r>
              <a:rPr b="0" lang="en-US" sz="1600" spc="-1" strike="noStrike">
                <a:latin typeface="Arial"/>
              </a:rPr>
              <a:t>Runtime model adding: first scene for every model, no new could be added, not runtime, solution: multiple approaches, easiest: ressouce folder, need them all while building app, models get added to build, gets big. Asset bundles saved in streaming asset folder, load from there, good for futur, more on that in next slide</a:t>
            </a:r>
            <a:endParaRPr b="0" lang="en-US" sz="16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533520" y="764280"/>
            <a:ext cx="6703560" cy="3770280"/>
          </a:xfrm>
          <a:prstGeom prst="rect">
            <a:avLst/>
          </a:prstGeom>
        </p:spPr>
      </p:sp>
      <p:sp>
        <p:nvSpPr>
          <p:cNvPr id="292" name="PlaceHolder 2"/>
          <p:cNvSpPr>
            <a:spLocks noGrp="1"/>
          </p:cNvSpPr>
          <p:nvPr>
            <p:ph type="body"/>
          </p:nvPr>
        </p:nvSpPr>
        <p:spPr>
          <a:xfrm>
            <a:off x="777240" y="4777560"/>
            <a:ext cx="6216480" cy="4532400"/>
          </a:xfrm>
          <a:prstGeom prst="rect">
            <a:avLst/>
          </a:prstGeom>
        </p:spPr>
        <p:txBody>
          <a:bodyPr lIns="0" rIns="0" tIns="0" bIns="0">
            <a:noAutofit/>
          </a:bodyPr>
          <a:p>
            <a:pPr marL="216000" indent="-215280">
              <a:lnSpc>
                <a:spcPct val="100000"/>
              </a:lnSpc>
            </a:pPr>
            <a:r>
              <a:rPr b="0" lang="en-US" sz="2000" spc="-1" strike="noStrike">
                <a:latin typeface="Arial"/>
              </a:rPr>
              <a:t>Look back process: few things can change, make better to improve app</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Optimization purpose: first preprocessing step delete verticies/faces not seen, ldraw specifies ever brick extra, but finished model: bricks at inside: neglected, smaller model files</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Useful addition: brick/model detection implemented to  find brick in the current step out a pile or detect real model, glue virtual one</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additional info, like preview, currently used brick</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very useful change: model loading, Rn: every asset bundel prebuild, save in the streaming asset folder before starting, get rid: download bundles at runtime from webserver to this folder, preprocessing done by developer, user downloads app and has every avilable model  </a:t>
            </a:r>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533520" y="764280"/>
            <a:ext cx="6703560" cy="3770280"/>
          </a:xfrm>
          <a:prstGeom prst="rect">
            <a:avLst/>
          </a:prstGeom>
        </p:spPr>
      </p:sp>
      <p:sp>
        <p:nvSpPr>
          <p:cNvPr id="294"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pPr>
            <a:r>
              <a:rPr b="0" lang="en-US" sz="2000" spc="-1" strike="noStrike">
                <a:latin typeface="Arial"/>
              </a:rPr>
              <a:t>In the end: short demonstration video of application, filmed with the internal camera of hololens</a:t>
            </a:r>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sldImg"/>
          </p:nvPr>
        </p:nvSpPr>
        <p:spPr>
          <a:xfrm>
            <a:off x="533520" y="764280"/>
            <a:ext cx="6703560" cy="3770280"/>
          </a:xfrm>
          <a:prstGeom prst="rect">
            <a:avLst/>
          </a:prstGeom>
        </p:spPr>
      </p:sp>
      <p:sp>
        <p:nvSpPr>
          <p:cNvPr id="296"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pPr>
            <a:r>
              <a:rPr b="0" lang="en-US" sz="2000" spc="-1" strike="noStrike">
                <a:latin typeface="Arial"/>
              </a:rPr>
              <a:t>In the end: short demonstration video of application, filmed with the internal camera of hololens</a:t>
            </a:r>
            <a:endParaRPr b="0" lang="en-US"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sldImg"/>
          </p:nvPr>
        </p:nvSpPr>
        <p:spPr>
          <a:xfrm>
            <a:off x="533520" y="764280"/>
            <a:ext cx="6703560" cy="3770280"/>
          </a:xfrm>
          <a:prstGeom prst="rect">
            <a:avLst/>
          </a:prstGeom>
        </p:spPr>
      </p:sp>
      <p:sp>
        <p:nvSpPr>
          <p:cNvPr id="274" name="PlaceHolder 2"/>
          <p:cNvSpPr>
            <a:spLocks noGrp="1"/>
          </p:cNvSpPr>
          <p:nvPr>
            <p:ph type="body"/>
          </p:nvPr>
        </p:nvSpPr>
        <p:spPr>
          <a:xfrm>
            <a:off x="777240" y="4777560"/>
            <a:ext cx="6216480" cy="4524840"/>
          </a:xfrm>
          <a:prstGeom prst="rect">
            <a:avLst/>
          </a:prstGeom>
        </p:spPr>
        <p:txBody>
          <a:bodyPr lIns="0" rIns="0" tIns="0" bIns="0">
            <a:noAutofit/>
          </a:bodyPr>
          <a:p>
            <a:pPr marL="216000" indent="-214920">
              <a:lnSpc>
                <a:spcPct val="100000"/>
              </a:lnSpc>
            </a:pPr>
            <a:r>
              <a:rPr b="0" lang="en-US" sz="2000" spc="-1" strike="noStrike">
                <a:latin typeface="Arial"/>
              </a:rPr>
              <a:t>motivation for this project: build application  to show later used in real world,</a:t>
            </a:r>
            <a:endParaRPr b="0" lang="en-US" sz="2000" spc="-1" strike="noStrike">
              <a:latin typeface="Arial"/>
            </a:endParaRPr>
          </a:p>
          <a:p>
            <a:pPr marL="216000" indent="-214920">
              <a:lnSpc>
                <a:spcPct val="100000"/>
              </a:lnSpc>
            </a:pPr>
            <a:endParaRPr b="0" lang="en-US" sz="2000" spc="-1" strike="noStrike">
              <a:latin typeface="Arial"/>
            </a:endParaRPr>
          </a:p>
          <a:p>
            <a:pPr marL="216000" indent="-214920">
              <a:lnSpc>
                <a:spcPct val="100000"/>
              </a:lnSpc>
            </a:pPr>
            <a:r>
              <a:rPr b="0" lang="en-US" sz="2000" spc="-1" strike="noStrike">
                <a:latin typeface="Arial"/>
              </a:rPr>
              <a:t>Idea: instruction user build a machine without technichian, looking up in printed, without training, dumb</a:t>
            </a:r>
            <a:endParaRPr b="0" lang="en-US" sz="2000" spc="-1" strike="noStrike">
              <a:latin typeface="Arial"/>
            </a:endParaRPr>
          </a:p>
          <a:p>
            <a:pPr marL="216000" indent="-214920">
              <a:lnSpc>
                <a:spcPct val="100000"/>
              </a:lnSpc>
            </a:pPr>
            <a:endParaRPr b="0" lang="en-US" sz="2000" spc="-1" strike="noStrike">
              <a:latin typeface="Arial"/>
            </a:endParaRPr>
          </a:p>
          <a:p>
            <a:pPr marL="216000" indent="-214920">
              <a:lnSpc>
                <a:spcPct val="100000"/>
              </a:lnSpc>
            </a:pPr>
            <a:r>
              <a:rPr b="0" lang="en-US" sz="2000" spc="-1" strike="noStrike">
                <a:latin typeface="Arial"/>
              </a:rPr>
              <a:t>use Augmented reality</a:t>
            </a:r>
            <a:endParaRPr b="0" lang="en-US" sz="2000" spc="-1" strike="noStrike">
              <a:latin typeface="Arial"/>
            </a:endParaRPr>
          </a:p>
          <a:p>
            <a:pPr marL="216000" indent="-214920">
              <a:lnSpc>
                <a:spcPct val="100000"/>
              </a:lnSpc>
            </a:pPr>
            <a:endParaRPr b="0" lang="en-US" sz="2000" spc="-1" strike="noStrike">
              <a:latin typeface="Arial"/>
            </a:endParaRPr>
          </a:p>
          <a:p>
            <a:pPr marL="216000" indent="-215280">
              <a:lnSpc>
                <a:spcPct val="100000"/>
              </a:lnSpc>
            </a:pPr>
            <a:r>
              <a:rPr b="0" lang="en-US" sz="2000" spc="-1" strike="noStrike">
                <a:latin typeface="Arial"/>
              </a:rPr>
              <a:t>try it small scale LEGO models how good works</a:t>
            </a:r>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sldImg"/>
          </p:nvPr>
        </p:nvSpPr>
        <p:spPr>
          <a:xfrm>
            <a:off x="533520" y="764280"/>
            <a:ext cx="6703560" cy="3770280"/>
          </a:xfrm>
          <a:prstGeom prst="rect">
            <a:avLst/>
          </a:prstGeom>
        </p:spPr>
      </p:sp>
      <p:sp>
        <p:nvSpPr>
          <p:cNvPr id="276"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pPr>
            <a:r>
              <a:rPr b="0" lang="en-US" sz="2000" spc="-1" strike="noStrike">
                <a:latin typeface="Arial"/>
              </a:rPr>
              <a:t>In my pres first tell you what Augmented Reality, what used for</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Then requirements for the application</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How we implemented them</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challenges we faced</a:t>
            </a:r>
            <a:endParaRPr b="0" lang="en-US" sz="2000" spc="-1" strike="noStrike">
              <a:latin typeface="Arial"/>
            </a:endParaRPr>
          </a:p>
          <a:p>
            <a:pPr marL="216000" indent="-215280">
              <a:lnSpc>
                <a:spcPct val="100000"/>
              </a:lnSpc>
            </a:pPr>
            <a:r>
              <a:rPr b="0" lang="en-US" sz="2000" spc="-1" strike="noStrike">
                <a:latin typeface="Arial"/>
              </a:rPr>
              <a:t> </a:t>
            </a:r>
            <a:endParaRPr b="0" lang="en-US" sz="2000" spc="-1" strike="noStrike">
              <a:latin typeface="Arial"/>
            </a:endParaRPr>
          </a:p>
          <a:p>
            <a:pPr marL="216000" indent="-215280">
              <a:lnSpc>
                <a:spcPct val="100000"/>
              </a:lnSpc>
            </a:pPr>
            <a:r>
              <a:rPr b="0" lang="en-US" sz="2000" spc="-1" strike="noStrike">
                <a:latin typeface="Arial"/>
              </a:rPr>
              <a:t>end an outlook what change, add make it even better</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At the very last I will video of app in action</a:t>
            </a:r>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533520" y="764280"/>
            <a:ext cx="6703560" cy="3770280"/>
          </a:xfrm>
          <a:prstGeom prst="rect">
            <a:avLst/>
          </a:prstGeom>
        </p:spPr>
      </p:sp>
      <p:sp>
        <p:nvSpPr>
          <p:cNvPr id="278" name="PlaceHolder 2"/>
          <p:cNvSpPr>
            <a:spLocks noGrp="1"/>
          </p:cNvSpPr>
          <p:nvPr>
            <p:ph type="body"/>
          </p:nvPr>
        </p:nvSpPr>
        <p:spPr>
          <a:xfrm>
            <a:off x="777240" y="4777560"/>
            <a:ext cx="6216480" cy="4532400"/>
          </a:xfrm>
          <a:prstGeom prst="rect">
            <a:avLst/>
          </a:prstGeom>
        </p:spPr>
        <p:txBody>
          <a:bodyPr lIns="0" rIns="0" tIns="0" bIns="0">
            <a:noAutofit/>
          </a:bodyPr>
          <a:p>
            <a:pPr marL="216000" indent="-215280">
              <a:lnSpc>
                <a:spcPct val="100000"/>
              </a:lnSpc>
            </a:pPr>
            <a:r>
              <a:rPr b="0" lang="en-US" sz="2000" spc="-1" strike="noStrike">
                <a:latin typeface="Arial"/>
              </a:rPr>
              <a:t>Goal: add inform to real world, other than VR which replaces</a:t>
            </a:r>
            <a:endParaRPr b="0" lang="en-US" sz="2000" spc="-1" strike="noStrike">
              <a:latin typeface="Arial"/>
            </a:endParaRPr>
          </a:p>
          <a:p>
            <a:pPr marL="216000" indent="-215280">
              <a:lnSpc>
                <a:spcPct val="100000"/>
              </a:lnSpc>
            </a:pPr>
            <a:r>
              <a:rPr b="0" lang="en-US" sz="2000" spc="-1" strike="noStrike">
                <a:latin typeface="Arial"/>
              </a:rPr>
              <a:t> </a:t>
            </a:r>
            <a:endParaRPr b="0" lang="en-US" sz="2000" spc="-1" strike="noStrike">
              <a:latin typeface="Arial"/>
            </a:endParaRPr>
          </a:p>
          <a:p>
            <a:pPr marL="216000" indent="-215280">
              <a:lnSpc>
                <a:spcPct val="100000"/>
              </a:lnSpc>
            </a:pPr>
            <a:r>
              <a:rPr b="0" lang="en-US" sz="2000" spc="-1" strike="noStrike">
                <a:latin typeface="Arial"/>
              </a:rPr>
              <a:t>takes what is there and enrichens artificial fig or text</a:t>
            </a:r>
            <a:endParaRPr b="0" lang="en-US" sz="2000" spc="-1" strike="noStrike">
              <a:latin typeface="Arial"/>
            </a:endParaRPr>
          </a:p>
          <a:p>
            <a:pPr marL="216000" indent="-215280">
              <a:lnSpc>
                <a:spcPct val="100000"/>
              </a:lnSpc>
            </a:pPr>
            <a:r>
              <a:rPr b="0" lang="en-US" sz="2000" spc="-1" strike="noStrike">
                <a:latin typeface="Arial"/>
              </a:rPr>
              <a:t>Ideally as real as possible and blends in</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usally head mounted displays like we see here…</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phones used often: available to everyone, other than HMD, have good enough hardware.</a:t>
            </a:r>
            <a:endParaRPr b="0" lang="en-US" sz="2000" spc="-1" strike="noStrike">
              <a:latin typeface="Arial"/>
            </a:endParaRPr>
          </a:p>
          <a:p>
            <a:pPr marL="216000" indent="-215280">
              <a:lnSpc>
                <a:spcPct val="100000"/>
              </a:lnSpc>
            </a:pPr>
            <a:r>
              <a:rPr b="0" lang="en-US" sz="2000" spc="-1" strike="noStrike">
                <a:latin typeface="Arial"/>
              </a:rPr>
              <a:t>HMD prefered hands free</a:t>
            </a:r>
            <a:endParaRPr b="0" lang="en-US" sz="2000" spc="-1" strike="noStrike">
              <a:latin typeface="Arial"/>
            </a:endParaRPr>
          </a:p>
          <a:p>
            <a:pPr marL="216000" indent="-215280">
              <a:lnSpc>
                <a:spcPct val="100000"/>
              </a:lnSpc>
            </a:pPr>
            <a:r>
              <a:rPr b="0" lang="en-US" sz="2000" spc="-1" strike="noStrike">
                <a:latin typeface="Arial"/>
              </a:rPr>
              <a:t>Use cases: instructions, extra info</a:t>
            </a:r>
            <a:endParaRPr b="0" lang="en-US" sz="2000" spc="-1" strike="noStrike">
              <a:latin typeface="Arial"/>
            </a:endParaRPr>
          </a:p>
          <a:p>
            <a:pPr marL="216000" indent="-215280">
              <a:lnSpc>
                <a:spcPct val="100000"/>
              </a:lnSpc>
            </a:pPr>
            <a:r>
              <a:rPr b="0" lang="en-US" sz="2000" spc="-1" strike="noStrike">
                <a:latin typeface="Arial"/>
              </a:rPr>
              <a:t>	</a:t>
            </a:r>
            <a:r>
              <a:rPr b="0" lang="en-US" sz="2000" spc="-1" strike="noStrike">
                <a:latin typeface="Arial"/>
              </a:rPr>
              <a:t>games: Pokemon go, like we see here, phone and overlaying models</a:t>
            </a:r>
            <a:endParaRPr b="0" lang="en-US" sz="2000" spc="-1" strike="noStrike">
              <a:latin typeface="Arial"/>
            </a:endParaRPr>
          </a:p>
          <a:p>
            <a:pPr marL="216000" indent="-215280">
              <a:lnSpc>
                <a:spcPct val="100000"/>
              </a:lnSpc>
            </a:pPr>
            <a:r>
              <a:rPr b="0" lang="en-US" sz="2000" spc="-1" strike="noStrike">
                <a:latin typeface="Arial"/>
              </a:rPr>
              <a:t>	</a:t>
            </a:r>
            <a:r>
              <a:rPr b="0" lang="en-US" sz="2000" spc="-1" strike="noStrike">
                <a:latin typeface="Arial"/>
              </a:rPr>
              <a:t>Architekture: plan in advance, give ideas how look, construction workers idea to build, also old ruins, show how looked like</a:t>
            </a:r>
            <a:endParaRPr b="0" lang="en-US" sz="2000" spc="-1" strike="noStrike">
              <a:latin typeface="Arial"/>
            </a:endParaRPr>
          </a:p>
          <a:p>
            <a:pPr marL="216000" indent="-215280">
              <a:lnSpc>
                <a:spcPct val="100000"/>
              </a:lnSpc>
            </a:pPr>
            <a:r>
              <a:rPr b="0" lang="en-US" sz="2000" spc="-1" strike="noStrike">
                <a:latin typeface="Arial"/>
              </a:rPr>
              <a:t>	</a:t>
            </a:r>
            <a:r>
              <a:rPr b="0" lang="en-US" sz="2000" spc="-1" strike="noStrike">
                <a:latin typeface="Arial"/>
              </a:rPr>
              <a:t>TV: common: weather display, bring it in studio, statistics for elections like ORF</a:t>
            </a:r>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sldImg"/>
          </p:nvPr>
        </p:nvSpPr>
        <p:spPr>
          <a:xfrm>
            <a:off x="533520" y="764280"/>
            <a:ext cx="6703560" cy="3770280"/>
          </a:xfrm>
          <a:prstGeom prst="rect">
            <a:avLst/>
          </a:prstGeom>
        </p:spPr>
      </p:sp>
      <p:sp>
        <p:nvSpPr>
          <p:cNvPr id="280"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pPr>
            <a:r>
              <a:rPr b="0" lang="en-US" sz="2000" spc="-1" strike="noStrike">
                <a:latin typeface="Arial"/>
              </a:rPr>
              <a:t>Requirements for app:</a:t>
            </a:r>
            <a:endParaRPr b="0" lang="en-US" sz="2000" spc="-1" strike="noStrike">
              <a:latin typeface="Arial"/>
            </a:endParaRPr>
          </a:p>
          <a:p>
            <a:pPr marL="216000" indent="-215280">
              <a:lnSpc>
                <a:spcPct val="100000"/>
              </a:lnSpc>
            </a:pPr>
            <a:r>
              <a:rPr b="0" lang="en-US" sz="2000" spc="-1" strike="noStrike">
                <a:latin typeface="Arial"/>
              </a:rPr>
              <a:t>head mounted, better than phone bc need our hands phone is worse option</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sort of start screen, pick from different models</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step by step instr: model files or brick per brick backup</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voice input to get next or last step so without hands</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models movable, scalable: see model from all sides, angles, sizes</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current step bricks highlighted, see better and know where to put </a:t>
            </a:r>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PlaceHolder 1"/>
          <p:cNvSpPr>
            <a:spLocks noGrp="1"/>
          </p:cNvSpPr>
          <p:nvPr>
            <p:ph type="sldImg"/>
          </p:nvPr>
        </p:nvSpPr>
        <p:spPr>
          <a:xfrm>
            <a:off x="533520" y="764280"/>
            <a:ext cx="6703560" cy="3770280"/>
          </a:xfrm>
          <a:prstGeom prst="rect">
            <a:avLst/>
          </a:prstGeom>
        </p:spPr>
      </p:sp>
      <p:sp>
        <p:nvSpPr>
          <p:cNvPr id="282"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pPr>
            <a:r>
              <a:rPr b="0" lang="en-US" sz="2000" spc="-1" strike="noStrike">
                <a:latin typeface="Arial"/>
              </a:rPr>
              <a:t>For our implem used Microsoft Hololens as Head mounted display to show instr</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Software Python for prep models, Unity which uses C sharp to build app for HL, made use of Mixed reality Toolkit: collection of components and features from Microsoft for mixed reality app development in unity</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Models: set of different file formats: ldraw: open standard for LEGO CAD (describe lego models), wavefront obj: loading files in unity</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2 step approach, first preprocess ldarw file, the show in unity app</a:t>
            </a:r>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533520" y="764280"/>
            <a:ext cx="6703560" cy="3770280"/>
          </a:xfrm>
          <a:prstGeom prst="rect">
            <a:avLst/>
          </a:prstGeom>
        </p:spPr>
      </p:sp>
      <p:sp>
        <p:nvSpPr>
          <p:cNvPr id="284"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pPr>
            <a:r>
              <a:rPr b="0" lang="en-US" sz="2000" spc="-1" strike="noStrike">
                <a:latin typeface="Arial"/>
              </a:rPr>
              <a:t>Preprocessing: 2 different input files: ldraw, we can see here, or multi part documents, .mpd: collection of ldraw files copied together</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see: ldraw file reffering to other, indic line number 1</a:t>
            </a:r>
            <a:endParaRPr b="0" lang="en-US" sz="2000" spc="-1" strike="noStrike">
              <a:latin typeface="Arial"/>
            </a:endParaRPr>
          </a:p>
          <a:p>
            <a:pPr marL="216000" indent="-215280">
              <a:lnSpc>
                <a:spcPct val="100000"/>
              </a:lnSpc>
            </a:pPr>
            <a:r>
              <a:rPr b="0" lang="en-US" sz="2000" spc="-1" strike="noStrike">
                <a:latin typeface="Arial"/>
              </a:rPr>
              <a:t>Here one of .dat files with infos, line type 2 …</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Script: seperate model for steps writes to .obj file</a:t>
            </a:r>
            <a:endParaRPr b="0" lang="en-US" sz="2000" spc="-1" strike="noStrike">
              <a:latin typeface="Arial"/>
            </a:endParaRPr>
          </a:p>
          <a:p>
            <a:pPr marL="216000" indent="-215280">
              <a:lnSpc>
                <a:spcPct val="100000"/>
              </a:lnSpc>
            </a:pPr>
            <a:r>
              <a:rPr b="0" lang="en-US" sz="2000" spc="-1" strike="noStrike">
                <a:latin typeface="Arial"/>
              </a:rPr>
              <a:t>writes one file: whole model, preview, should look like</a:t>
            </a:r>
            <a:endParaRPr b="0" lang="en-US" sz="2000" spc="-1" strike="noStrike">
              <a:latin typeface="Arial"/>
            </a:endParaRPr>
          </a:p>
          <a:p>
            <a:pPr marL="216000" indent="-215280">
              <a:lnSpc>
                <a:spcPct val="100000"/>
              </a:lnSpc>
            </a:pPr>
            <a:r>
              <a:rPr b="0" lang="en-US" sz="2000" spc="-1" strike="noStrike">
                <a:latin typeface="Arial"/>
              </a:rPr>
              <a:t>.mtl, the material template library: tells materials used in .obj, scipt writes depending on colors used pe step </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After preproc: create asset bundles in unity so use models in app, have to open unity editor do per hand</a:t>
            </a:r>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sldImg"/>
          </p:nvPr>
        </p:nvSpPr>
        <p:spPr>
          <a:xfrm>
            <a:off x="533520" y="764280"/>
            <a:ext cx="6703560" cy="3770280"/>
          </a:xfrm>
          <a:prstGeom prst="rect">
            <a:avLst/>
          </a:prstGeom>
        </p:spPr>
      </p:sp>
      <p:sp>
        <p:nvSpPr>
          <p:cNvPr id="286"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pPr>
            <a:r>
              <a:rPr b="0" lang="en-US" sz="2000" spc="-1" strike="noStrike">
                <a:latin typeface="Arial"/>
              </a:rPr>
              <a:t>The second step: Unity app for hololens</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Simple user interface, drop down menu to pick model</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Start the instructions: keyword start. Other comands: </a:t>
            </a:r>
            <a:endParaRPr b="0" lang="en-US" sz="2000" spc="-1" strike="noStrike">
              <a:latin typeface="Arial"/>
            </a:endParaRPr>
          </a:p>
          <a:p>
            <a:pPr marL="216000" indent="-215280">
              <a:lnSpc>
                <a:spcPct val="100000"/>
              </a:lnSpc>
            </a:pPr>
            <a:r>
              <a:rPr b="0" lang="en-US" sz="2000" spc="-1" strike="noStrike">
                <a:latin typeface="Arial"/>
              </a:rPr>
              <a:t>next, last to switch steps, </a:t>
            </a:r>
            <a:endParaRPr b="0" lang="en-US" sz="2000" spc="-1" strike="noStrike">
              <a:latin typeface="Arial"/>
            </a:endParaRPr>
          </a:p>
          <a:p>
            <a:pPr marL="216000" indent="-215280">
              <a:lnSpc>
                <a:spcPct val="100000"/>
              </a:lnSpc>
            </a:pPr>
            <a:r>
              <a:rPr b="0" lang="en-US" sz="2000" spc="-1" strike="noStrike">
                <a:latin typeface="Arial"/>
              </a:rPr>
              <a:t>back to return to picker, </a:t>
            </a:r>
            <a:endParaRPr b="0" lang="en-US" sz="2000" spc="-1" strike="noStrike">
              <a:latin typeface="Arial"/>
            </a:endParaRPr>
          </a:p>
          <a:p>
            <a:pPr marL="216000" indent="-215280">
              <a:lnSpc>
                <a:spcPct val="100000"/>
              </a:lnSpc>
            </a:pPr>
            <a:r>
              <a:rPr b="0" lang="en-US" sz="2000" spc="-1" strike="noStrike">
                <a:latin typeface="Arial"/>
              </a:rPr>
              <a:t>drop: turn on gravity, </a:t>
            </a:r>
            <a:endParaRPr b="0" lang="en-US" sz="2000" spc="-1" strike="noStrike">
              <a:latin typeface="Arial"/>
            </a:endParaRPr>
          </a:p>
          <a:p>
            <a:pPr marL="216000" indent="-215280">
              <a:lnSpc>
                <a:spcPct val="100000"/>
              </a:lnSpc>
            </a:pPr>
            <a:r>
              <a:rPr b="0" lang="en-US" sz="2000" spc="-1" strike="noStrike">
                <a:latin typeface="Arial"/>
              </a:rPr>
              <a:t>come back: lose model, appear in front, gravity turned off </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upper right: model preview as can see</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color difference of bricks in two models, preview:  step by step: highlighted white</a:t>
            </a:r>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PlaceHolder 1"/>
          <p:cNvSpPr>
            <a:spLocks noGrp="1"/>
          </p:cNvSpPr>
          <p:nvPr>
            <p:ph type="sldImg"/>
          </p:nvPr>
        </p:nvSpPr>
        <p:spPr>
          <a:xfrm>
            <a:off x="533520" y="764280"/>
            <a:ext cx="6703560" cy="3770280"/>
          </a:xfrm>
          <a:prstGeom prst="rect">
            <a:avLst/>
          </a:prstGeom>
        </p:spPr>
      </p:sp>
      <p:sp>
        <p:nvSpPr>
          <p:cNvPr id="288" name="PlaceHolder 2"/>
          <p:cNvSpPr>
            <a:spLocks noGrp="1"/>
          </p:cNvSpPr>
          <p:nvPr>
            <p:ph type="body"/>
          </p:nvPr>
        </p:nvSpPr>
        <p:spPr>
          <a:xfrm>
            <a:off x="777240" y="4777560"/>
            <a:ext cx="6216480" cy="4524840"/>
          </a:xfrm>
          <a:prstGeom prst="rect">
            <a:avLst/>
          </a:prstGeom>
        </p:spPr>
        <p:txBody>
          <a:bodyPr lIns="0" rIns="0" tIns="0" bIns="0">
            <a:noAutofit/>
          </a:bodyPr>
          <a:p>
            <a:pPr marL="216000" indent="-215280">
              <a:lnSpc>
                <a:spcPct val="100000"/>
              </a:lnSpc>
            </a:pPr>
            <a:r>
              <a:rPr b="0" lang="en-US" sz="2000" spc="-1" strike="noStrike">
                <a:latin typeface="Arial"/>
              </a:rPr>
              <a:t>The second step: Unity app for hololens</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Simple user interface, drop down menu to pick model</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Start the instructions: keyword start. Other comands: next, last to switch steps, back to return to picker, drop: turn on gravity, come back: lose model, appear in front, gravity turned off  </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upper right: model preview as can see</a:t>
            </a:r>
            <a:endParaRPr b="0" lang="en-US" sz="2000" spc="-1" strike="noStrike">
              <a:latin typeface="Arial"/>
            </a:endParaRPr>
          </a:p>
          <a:p>
            <a:pPr marL="216000" indent="-215280">
              <a:lnSpc>
                <a:spcPct val="100000"/>
              </a:lnSpc>
            </a:pPr>
            <a:endParaRPr b="0" lang="en-US" sz="2000" spc="-1" strike="noStrike">
              <a:latin typeface="Arial"/>
            </a:endParaRPr>
          </a:p>
          <a:p>
            <a:pPr marL="216000" indent="-215280">
              <a:lnSpc>
                <a:spcPct val="100000"/>
              </a:lnSpc>
            </a:pPr>
            <a:r>
              <a:rPr b="0" lang="en-US" sz="2000" spc="-1" strike="noStrike">
                <a:latin typeface="Arial"/>
              </a:rPr>
              <a:t>color difference of bricks in two models, preview: step by step: highlighted white</a:t>
            </a:r>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8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9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0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0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0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0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0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286560" y="297360"/>
            <a:ext cx="4217400" cy="6239880"/>
          </a:xfrm>
          <a:prstGeom prst="rect">
            <a:avLst/>
          </a:prstGeom>
          <a:solidFill>
            <a:srgbClr val="c5e0b4"/>
          </a:solidFill>
          <a:ln w="25560">
            <a:noFill/>
          </a:ln>
        </p:spPr>
        <p:style>
          <a:lnRef idx="0"/>
          <a:fillRef idx="0"/>
          <a:effectRef idx="0"/>
          <a:fontRef idx="minor"/>
        </p:style>
      </p:sp>
      <p:sp>
        <p:nvSpPr>
          <p:cNvPr id="1" name="CustomShape 2"/>
          <p:cNvSpPr/>
          <p:nvPr/>
        </p:nvSpPr>
        <p:spPr>
          <a:xfrm>
            <a:off x="10411560" y="929160"/>
            <a:ext cx="1298880" cy="1298880"/>
          </a:xfrm>
          <a:prstGeom prst="rect">
            <a:avLst/>
          </a:prstGeom>
          <a:solidFill>
            <a:srgbClr val="e2f0d9"/>
          </a:solidFill>
          <a:ln w="25560">
            <a:noFill/>
          </a:ln>
        </p:spPr>
        <p:style>
          <a:lnRef idx="0"/>
          <a:fillRef idx="0"/>
          <a:effectRef idx="0"/>
          <a:fontRef idx="minor"/>
        </p:style>
      </p:sp>
      <p:sp>
        <p:nvSpPr>
          <p:cNvPr id="2" name="CustomShape 3"/>
          <p:cNvSpPr/>
          <p:nvPr/>
        </p:nvSpPr>
        <p:spPr>
          <a:xfrm>
            <a:off x="1551960" y="1143000"/>
            <a:ext cx="9983520" cy="2758680"/>
          </a:xfrm>
          <a:prstGeom prst="rect">
            <a:avLst/>
          </a:prstGeom>
          <a:noFill/>
          <a:ln w="38160">
            <a:solidFill>
              <a:srgbClr val="181717"/>
            </a:solidFill>
            <a:miter/>
          </a:ln>
        </p:spPr>
        <p:style>
          <a:lnRef idx="0"/>
          <a:fillRef idx="0"/>
          <a:effectRef idx="0"/>
          <a:fontRef idx="minor"/>
        </p:style>
      </p:sp>
      <p:sp>
        <p:nvSpPr>
          <p:cNvPr id="3"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CustomShape 1"/>
          <p:cNvSpPr/>
          <p:nvPr/>
        </p:nvSpPr>
        <p:spPr>
          <a:xfrm>
            <a:off x="8537040" y="2327760"/>
            <a:ext cx="3379680" cy="4269240"/>
          </a:xfrm>
          <a:prstGeom prst="rect">
            <a:avLst/>
          </a:prstGeom>
          <a:solidFill>
            <a:srgbClr val="c5e0b4"/>
          </a:solidFill>
          <a:ln w="25560">
            <a:noFill/>
          </a:ln>
        </p:spPr>
        <p:style>
          <a:lnRef idx="0"/>
          <a:fillRef idx="0"/>
          <a:effectRef idx="0"/>
          <a:fontRef idx="minor"/>
        </p:style>
      </p:sp>
      <p:sp>
        <p:nvSpPr>
          <p:cNvPr id="42" name="CustomShape 2"/>
          <p:cNvSpPr/>
          <p:nvPr/>
        </p:nvSpPr>
        <p:spPr>
          <a:xfrm>
            <a:off x="772920" y="5340960"/>
            <a:ext cx="1011600" cy="1011600"/>
          </a:xfrm>
          <a:prstGeom prst="rect">
            <a:avLst/>
          </a:prstGeom>
          <a:solidFill>
            <a:srgbClr val="e2f0d9"/>
          </a:solidFill>
          <a:ln w="25560">
            <a:noFill/>
          </a:ln>
        </p:spPr>
        <p:style>
          <a:lnRef idx="0"/>
          <a:fillRef idx="0"/>
          <a:effectRef idx="0"/>
          <a:fontRef idx="minor"/>
        </p:style>
      </p:sp>
      <p:sp>
        <p:nvSpPr>
          <p:cNvPr id="43" name="CustomShape 3"/>
          <p:cNvSpPr/>
          <p:nvPr/>
        </p:nvSpPr>
        <p:spPr>
          <a:xfrm>
            <a:off x="950760" y="-1448280"/>
            <a:ext cx="9989280" cy="7622640"/>
          </a:xfrm>
          <a:prstGeom prst="rect">
            <a:avLst/>
          </a:prstGeom>
          <a:noFill/>
          <a:ln w="38160">
            <a:solidFill>
              <a:srgbClr val="181717"/>
            </a:solidFill>
            <a:miter/>
          </a:ln>
        </p:spPr>
        <p:style>
          <a:lnRef idx="0"/>
          <a:fillRef idx="0"/>
          <a:effectRef idx="0"/>
          <a:fontRef idx="minor"/>
        </p:style>
      </p:sp>
      <p:sp>
        <p:nvSpPr>
          <p:cNvPr id="44"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CustomShape 1"/>
          <p:cNvSpPr/>
          <p:nvPr/>
        </p:nvSpPr>
        <p:spPr>
          <a:xfrm>
            <a:off x="8537040" y="2327760"/>
            <a:ext cx="3379680" cy="4269240"/>
          </a:xfrm>
          <a:prstGeom prst="rect">
            <a:avLst/>
          </a:prstGeom>
          <a:solidFill>
            <a:srgbClr val="c5e0b4"/>
          </a:solidFill>
          <a:ln w="25560">
            <a:noFill/>
          </a:ln>
        </p:spPr>
        <p:style>
          <a:lnRef idx="0"/>
          <a:fillRef idx="0"/>
          <a:effectRef idx="0"/>
          <a:fontRef idx="minor"/>
        </p:style>
      </p:sp>
      <p:sp>
        <p:nvSpPr>
          <p:cNvPr id="83" name="CustomShape 2"/>
          <p:cNvSpPr/>
          <p:nvPr/>
        </p:nvSpPr>
        <p:spPr>
          <a:xfrm>
            <a:off x="772920" y="5340960"/>
            <a:ext cx="1011600" cy="1011600"/>
          </a:xfrm>
          <a:prstGeom prst="rect">
            <a:avLst/>
          </a:prstGeom>
          <a:solidFill>
            <a:srgbClr val="e2f0d9"/>
          </a:solidFill>
          <a:ln w="25560">
            <a:noFill/>
          </a:ln>
        </p:spPr>
        <p:style>
          <a:lnRef idx="0"/>
          <a:fillRef idx="0"/>
          <a:effectRef idx="0"/>
          <a:fontRef idx="minor"/>
        </p:style>
      </p:sp>
      <p:sp>
        <p:nvSpPr>
          <p:cNvPr id="84" name="CustomShape 3"/>
          <p:cNvSpPr/>
          <p:nvPr/>
        </p:nvSpPr>
        <p:spPr>
          <a:xfrm>
            <a:off x="950760" y="-1448280"/>
            <a:ext cx="9989280" cy="7622640"/>
          </a:xfrm>
          <a:prstGeom prst="rect">
            <a:avLst/>
          </a:prstGeom>
          <a:noFill/>
          <a:ln w="38160">
            <a:solidFill>
              <a:srgbClr val="181717"/>
            </a:solidFill>
            <a:miter/>
          </a:ln>
        </p:spPr>
        <p:style>
          <a:lnRef idx="0"/>
          <a:fillRef idx="0"/>
          <a:effectRef idx="0"/>
          <a:fontRef idx="minor"/>
        </p:style>
      </p:sp>
      <p:sp>
        <p:nvSpPr>
          <p:cNvPr id="85"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6"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CustomShape 1"/>
          <p:cNvSpPr/>
          <p:nvPr/>
        </p:nvSpPr>
        <p:spPr>
          <a:xfrm>
            <a:off x="7694280" y="297360"/>
            <a:ext cx="4217400" cy="6239880"/>
          </a:xfrm>
          <a:prstGeom prst="rect">
            <a:avLst/>
          </a:prstGeom>
          <a:solidFill>
            <a:srgbClr val="c5e0b4"/>
          </a:solidFill>
          <a:ln w="25560">
            <a:noFill/>
          </a:ln>
        </p:spPr>
        <p:style>
          <a:lnRef idx="0"/>
          <a:fillRef idx="0"/>
          <a:effectRef idx="0"/>
          <a:fontRef idx="minor"/>
        </p:style>
      </p:sp>
      <p:sp>
        <p:nvSpPr>
          <p:cNvPr id="124" name="CustomShape 2"/>
          <p:cNvSpPr/>
          <p:nvPr/>
        </p:nvSpPr>
        <p:spPr>
          <a:xfrm>
            <a:off x="382320" y="1603440"/>
            <a:ext cx="739440" cy="739440"/>
          </a:xfrm>
          <a:prstGeom prst="rect">
            <a:avLst/>
          </a:prstGeom>
          <a:solidFill>
            <a:srgbClr val="e2f0d9"/>
          </a:solidFill>
          <a:ln w="25560">
            <a:noFill/>
          </a:ln>
        </p:spPr>
        <p:style>
          <a:lnRef idx="0"/>
          <a:fillRef idx="0"/>
          <a:effectRef idx="0"/>
          <a:fontRef idx="minor"/>
        </p:style>
      </p:sp>
      <p:sp>
        <p:nvSpPr>
          <p:cNvPr id="125" name="CustomShape 3"/>
          <p:cNvSpPr/>
          <p:nvPr/>
        </p:nvSpPr>
        <p:spPr>
          <a:xfrm>
            <a:off x="525240" y="568440"/>
            <a:ext cx="9729720" cy="1604880"/>
          </a:xfrm>
          <a:prstGeom prst="rect">
            <a:avLst/>
          </a:prstGeom>
          <a:noFill/>
          <a:ln w="38160">
            <a:solidFill>
              <a:srgbClr val="181717"/>
            </a:solidFill>
            <a:miter/>
          </a:ln>
        </p:spPr>
        <p:style>
          <a:lnRef idx="0"/>
          <a:fillRef idx="0"/>
          <a:effectRef idx="0"/>
          <a:fontRef idx="minor"/>
        </p:style>
      </p:sp>
      <p:sp>
        <p:nvSpPr>
          <p:cNvPr id="126" name="PlaceHolder 4"/>
          <p:cNvSpPr>
            <a:spLocks noGrp="1"/>
          </p:cNvSpPr>
          <p:nvPr>
            <p:ph type="title"/>
          </p:nvPr>
        </p:nvSpPr>
        <p:spPr>
          <a:xfrm>
            <a:off x="609480" y="273600"/>
            <a:ext cx="10972080" cy="114444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2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4" name="CustomShape 1"/>
          <p:cNvSpPr/>
          <p:nvPr/>
        </p:nvSpPr>
        <p:spPr>
          <a:xfrm>
            <a:off x="8537040" y="2327760"/>
            <a:ext cx="3379680" cy="4269240"/>
          </a:xfrm>
          <a:prstGeom prst="rect">
            <a:avLst/>
          </a:prstGeom>
          <a:solidFill>
            <a:srgbClr val="c5e0b4"/>
          </a:solidFill>
          <a:ln w="25560">
            <a:noFill/>
          </a:ln>
        </p:spPr>
        <p:style>
          <a:lnRef idx="0"/>
          <a:fillRef idx="0"/>
          <a:effectRef idx="0"/>
          <a:fontRef idx="minor"/>
        </p:style>
      </p:sp>
      <p:sp>
        <p:nvSpPr>
          <p:cNvPr id="165" name="CustomShape 2"/>
          <p:cNvSpPr/>
          <p:nvPr/>
        </p:nvSpPr>
        <p:spPr>
          <a:xfrm>
            <a:off x="772920" y="5340960"/>
            <a:ext cx="1011600" cy="1011600"/>
          </a:xfrm>
          <a:prstGeom prst="rect">
            <a:avLst/>
          </a:prstGeom>
          <a:solidFill>
            <a:srgbClr val="e2f0d9"/>
          </a:solidFill>
          <a:ln w="25560">
            <a:noFill/>
          </a:ln>
        </p:spPr>
        <p:style>
          <a:lnRef idx="0"/>
          <a:fillRef idx="0"/>
          <a:effectRef idx="0"/>
          <a:fontRef idx="minor"/>
        </p:style>
      </p:sp>
      <p:sp>
        <p:nvSpPr>
          <p:cNvPr id="166" name="CustomShape 3"/>
          <p:cNvSpPr/>
          <p:nvPr/>
        </p:nvSpPr>
        <p:spPr>
          <a:xfrm>
            <a:off x="950760" y="-1448280"/>
            <a:ext cx="9989280" cy="7622640"/>
          </a:xfrm>
          <a:prstGeom prst="rect">
            <a:avLst/>
          </a:prstGeom>
          <a:noFill/>
          <a:ln w="38160">
            <a:solidFill>
              <a:srgbClr val="181717"/>
            </a:solidFill>
            <a:miter/>
          </a:ln>
        </p:spPr>
        <p:style>
          <a:lnRef idx="0"/>
          <a:fillRef idx="0"/>
          <a:effectRef idx="0"/>
          <a:fontRef idx="minor"/>
        </p:style>
      </p:sp>
      <p:sp>
        <p:nvSpPr>
          <p:cNvPr id="167" name="PlaceHolder 4"/>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168"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eg"/><Relationship Id="rId6" Type="http://schemas.openxmlformats.org/officeDocument/2006/relationships/image" Target="../media/image18.jpe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slideLayout" Target="../slideLayouts/slideLayout13.xml"/><Relationship Id="rId10"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41.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slideLayout" Target="../slideLayouts/slideLayout13.xml"/><Relationship Id="rId9"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2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1523880" y="2325240"/>
            <a:ext cx="9140400" cy="1181160"/>
          </a:xfrm>
          <a:prstGeom prst="rect">
            <a:avLst/>
          </a:prstGeom>
          <a:noFill/>
          <a:ln>
            <a:noFill/>
          </a:ln>
        </p:spPr>
        <p:style>
          <a:lnRef idx="0"/>
          <a:fillRef idx="0"/>
          <a:effectRef idx="0"/>
          <a:fontRef idx="minor"/>
        </p:style>
        <p:txBody>
          <a:bodyPr lIns="90000" rIns="90000" tIns="45000" bIns="45000" anchor="b">
            <a:normAutofit fontScale="31000"/>
          </a:bodyPr>
          <a:p>
            <a:pPr algn="r">
              <a:lnSpc>
                <a:spcPct val="90000"/>
              </a:lnSpc>
            </a:pPr>
            <a:r>
              <a:rPr b="0" lang="en-US" sz="6000" spc="-1" strike="noStrike">
                <a:solidFill>
                  <a:srgbClr val="181717"/>
                </a:solidFill>
                <a:latin typeface="Arial"/>
                <a:ea typeface="DejaVu Sans"/>
              </a:rPr>
              <a:t>Using Augmented Reality to give Instructions for Building LEGO Models</a:t>
            </a:r>
            <a:endParaRPr b="0" lang="en-US" sz="6000" spc="-1" strike="noStrike">
              <a:latin typeface="Arial"/>
            </a:endParaRPr>
          </a:p>
        </p:txBody>
      </p:sp>
      <p:sp>
        <p:nvSpPr>
          <p:cNvPr id="212" name="CustomShape 2"/>
          <p:cNvSpPr/>
          <p:nvPr/>
        </p:nvSpPr>
        <p:spPr>
          <a:xfrm>
            <a:off x="2333160" y="4298760"/>
            <a:ext cx="9140400" cy="1652040"/>
          </a:xfrm>
          <a:prstGeom prst="rect">
            <a:avLst/>
          </a:prstGeom>
          <a:noFill/>
          <a:ln>
            <a:noFill/>
          </a:ln>
        </p:spPr>
        <p:style>
          <a:lnRef idx="0"/>
          <a:fillRef idx="0"/>
          <a:effectRef idx="0"/>
          <a:fontRef idx="minor"/>
        </p:style>
        <p:txBody>
          <a:bodyPr lIns="90000" rIns="90000" tIns="45000" bIns="45000">
            <a:noAutofit/>
          </a:bodyPr>
          <a:p>
            <a:pPr algn="r">
              <a:lnSpc>
                <a:spcPct val="90000"/>
              </a:lnSpc>
              <a:spcBef>
                <a:spcPts val="1001"/>
              </a:spcBef>
            </a:pPr>
            <a:r>
              <a:rPr b="0" lang="en-US" sz="2400" spc="-1" strike="noStrike">
                <a:solidFill>
                  <a:srgbClr val="000000"/>
                </a:solidFill>
                <a:latin typeface="Arial"/>
                <a:ea typeface="DejaVu Sans"/>
              </a:rPr>
              <a:t>Oliver Reichmann</a:t>
            </a:r>
            <a:endParaRPr b="0" lang="en-US" sz="2400" spc="-1" strike="noStrike">
              <a:latin typeface="Arial"/>
            </a:endParaRPr>
          </a:p>
          <a:p>
            <a:pPr algn="r">
              <a:lnSpc>
                <a:spcPct val="90000"/>
              </a:lnSpc>
              <a:spcBef>
                <a:spcPts val="1001"/>
              </a:spcBef>
            </a:pPr>
            <a:r>
              <a:rPr b="0" lang="en-US" sz="2400" spc="-1" strike="noStrike">
                <a:solidFill>
                  <a:srgbClr val="000000"/>
                </a:solidFill>
                <a:latin typeface="Arial"/>
                <a:ea typeface="DejaVu Sans"/>
              </a:rPr>
              <a:t>Graz, August 2020</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137556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Challenges</a:t>
            </a:r>
            <a:endParaRPr b="0" lang="en-US" sz="4000" spc="-1" strike="noStrike">
              <a:latin typeface="Arial"/>
            </a:endParaRPr>
          </a:p>
        </p:txBody>
      </p:sp>
      <p:sp>
        <p:nvSpPr>
          <p:cNvPr id="250" name="CustomShape 2"/>
          <p:cNvSpPr/>
          <p:nvPr/>
        </p:nvSpPr>
        <p:spPr>
          <a:xfrm>
            <a:off x="1404720" y="1825560"/>
            <a:ext cx="10512000" cy="4347720"/>
          </a:xfrm>
          <a:prstGeom prst="rect">
            <a:avLst/>
          </a:prstGeom>
          <a:noFill/>
          <a:ln>
            <a:noFill/>
          </a:ln>
        </p:spPr>
        <p:style>
          <a:lnRef idx="0"/>
          <a:fillRef idx="0"/>
          <a:effectRef idx="0"/>
          <a:fontRef idx="minor"/>
        </p:style>
        <p:txBody>
          <a:bodyPr lIns="90000" rIns="90000" tIns="45000" bIns="45000">
            <a:noAutofit/>
          </a:bodyPr>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Preprocessing Orientation</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Color</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Double Sided Shading</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Lines Performance</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Preview Scaling</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Runtime Model Adding</a:t>
            </a:r>
            <a:endParaRPr b="0" lang="en-US" sz="2800" spc="-1" strike="noStrike">
              <a:latin typeface="Arial"/>
            </a:endParaRPr>
          </a:p>
        </p:txBody>
      </p:sp>
      <p:sp>
        <p:nvSpPr>
          <p:cNvPr id="251" name="CustomShape 3"/>
          <p:cNvSpPr/>
          <p:nvPr/>
        </p:nvSpPr>
        <p:spPr>
          <a:xfrm>
            <a:off x="6949440" y="4391640"/>
            <a:ext cx="3197880" cy="1367640"/>
          </a:xfrm>
          <a:prstGeom prst="rect">
            <a:avLst/>
          </a:prstGeom>
          <a:noFill/>
          <a:ln>
            <a:noFill/>
          </a:ln>
        </p:spPr>
        <p:style>
          <a:lnRef idx="0"/>
          <a:fillRef idx="0"/>
          <a:effectRef idx="0"/>
          <a:fontRef idx="minor"/>
        </p:style>
      </p:sp>
      <p:pic>
        <p:nvPicPr>
          <p:cNvPr id="252" name="" descr=""/>
          <p:cNvPicPr/>
          <p:nvPr/>
        </p:nvPicPr>
        <p:blipFill>
          <a:blip r:embed="rId1"/>
          <a:stretch/>
        </p:blipFill>
        <p:spPr>
          <a:xfrm>
            <a:off x="6492240" y="914400"/>
            <a:ext cx="4430880" cy="2491560"/>
          </a:xfrm>
          <a:prstGeom prst="rect">
            <a:avLst/>
          </a:prstGeom>
          <a:ln>
            <a:noFill/>
          </a:ln>
        </p:spPr>
      </p:pic>
      <p:pic>
        <p:nvPicPr>
          <p:cNvPr id="253" name="" descr=""/>
          <p:cNvPicPr/>
          <p:nvPr/>
        </p:nvPicPr>
        <p:blipFill>
          <a:blip r:embed="rId2"/>
          <a:stretch/>
        </p:blipFill>
        <p:spPr>
          <a:xfrm>
            <a:off x="6493680" y="3466440"/>
            <a:ext cx="4430880" cy="2491920"/>
          </a:xfrm>
          <a:prstGeom prst="rect">
            <a:avLst/>
          </a:prstGeom>
          <a:ln>
            <a:noFill/>
          </a:ln>
        </p:spPr>
      </p:pic>
      <p:pic>
        <p:nvPicPr>
          <p:cNvPr id="254" name="" descr=""/>
          <p:cNvPicPr/>
          <p:nvPr/>
        </p:nvPicPr>
        <p:blipFill>
          <a:blip r:embed="rId3"/>
          <a:stretch/>
        </p:blipFill>
        <p:spPr>
          <a:xfrm>
            <a:off x="6473520" y="906840"/>
            <a:ext cx="4449600" cy="2499120"/>
          </a:xfrm>
          <a:prstGeom prst="rect">
            <a:avLst/>
          </a:prstGeom>
          <a:ln>
            <a:noFill/>
          </a:ln>
        </p:spPr>
      </p:pic>
      <p:pic>
        <p:nvPicPr>
          <p:cNvPr id="255" name="" descr=""/>
          <p:cNvPicPr/>
          <p:nvPr/>
        </p:nvPicPr>
        <p:blipFill>
          <a:blip r:embed="rId4"/>
          <a:stretch/>
        </p:blipFill>
        <p:spPr>
          <a:xfrm>
            <a:off x="6493680" y="3467880"/>
            <a:ext cx="4432320" cy="2490480"/>
          </a:xfrm>
          <a:prstGeom prst="rect">
            <a:avLst/>
          </a:prstGeom>
          <a:ln>
            <a:noFill/>
          </a:ln>
        </p:spPr>
      </p:pic>
      <p:pic>
        <p:nvPicPr>
          <p:cNvPr id="256" name="" descr=""/>
          <p:cNvPicPr/>
          <p:nvPr/>
        </p:nvPicPr>
        <p:blipFill>
          <a:blip r:embed="rId5"/>
          <a:stretch/>
        </p:blipFill>
        <p:spPr>
          <a:xfrm>
            <a:off x="6492240" y="906840"/>
            <a:ext cx="4407840" cy="2478960"/>
          </a:xfrm>
          <a:prstGeom prst="rect">
            <a:avLst/>
          </a:prstGeom>
          <a:ln>
            <a:noFill/>
          </a:ln>
        </p:spPr>
      </p:pic>
      <p:pic>
        <p:nvPicPr>
          <p:cNvPr id="257" name="" descr=""/>
          <p:cNvPicPr/>
          <p:nvPr/>
        </p:nvPicPr>
        <p:blipFill>
          <a:blip r:embed="rId6"/>
          <a:stretch/>
        </p:blipFill>
        <p:spPr>
          <a:xfrm>
            <a:off x="6493680" y="3489120"/>
            <a:ext cx="4390920" cy="2469240"/>
          </a:xfrm>
          <a:prstGeom prst="rect">
            <a:avLst/>
          </a:prstGeom>
          <a:ln>
            <a:noFill/>
          </a:ln>
        </p:spPr>
      </p:pic>
      <p:pic>
        <p:nvPicPr>
          <p:cNvPr id="258" name="" descr=""/>
          <p:cNvPicPr/>
          <p:nvPr/>
        </p:nvPicPr>
        <p:blipFill>
          <a:blip r:embed="rId7"/>
          <a:stretch/>
        </p:blipFill>
        <p:spPr>
          <a:xfrm>
            <a:off x="2706120" y="5120640"/>
            <a:ext cx="2779920" cy="722520"/>
          </a:xfrm>
          <a:prstGeom prst="rect">
            <a:avLst/>
          </a:prstGeom>
          <a:ln>
            <a:noFill/>
          </a:ln>
        </p:spPr>
      </p:pic>
      <p:pic>
        <p:nvPicPr>
          <p:cNvPr id="259" name="" descr=""/>
          <p:cNvPicPr/>
          <p:nvPr/>
        </p:nvPicPr>
        <p:blipFill>
          <a:blip r:embed="rId8"/>
          <a:stretch/>
        </p:blipFill>
        <p:spPr>
          <a:xfrm>
            <a:off x="2706120" y="5131080"/>
            <a:ext cx="2779920" cy="903600"/>
          </a:xfrm>
          <a:prstGeom prst="rect">
            <a:avLst/>
          </a:prstGeom>
          <a:ln>
            <a:noFill/>
          </a:ln>
        </p:spPr>
      </p:pic>
    </p:spTree>
  </p:cSld>
  <mc:AlternateContent>
    <mc:Choice Requires="p14">
      <p:transition spd="slow" p14:dur="2000"/>
    </mc:Choice>
    <mc:Fallback>
      <p:transition spd="slow"/>
    </mc:Fallback>
  </mc:AlternateContent>
  <p:timing>
    <p:tnLst>
      <p:par>
        <p:cTn id="65" dur="indefinite" restart="never" nodeType="tmRoot">
          <p:childTnLst>
            <p:seq>
              <p:cTn id="66" dur="indefinite" nodeType="mainSeq">
                <p:childTnLst>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254"/>
                                        </p:tgtEl>
                                        <p:attrNameLst>
                                          <p:attrName>style.visibility</p:attrName>
                                        </p:attrNameLst>
                                      </p:cBhvr>
                                      <p:to>
                                        <p:strVal val="visible"/>
                                      </p:to>
                                    </p:set>
                                  </p:childTnLst>
                                </p:cTn>
                              </p:par>
                              <p:par>
                                <p:cTn id="71" nodeType="withEffect" fill="hold" presetClass="entr" presetID="1">
                                  <p:stCondLst>
                                    <p:cond delay="0"/>
                                  </p:stCondLst>
                                  <p:childTnLst>
                                    <p:set>
                                      <p:cBhvr>
                                        <p:cTn id="72" dur="1" fill="hold">
                                          <p:stCondLst>
                                            <p:cond delay="0"/>
                                          </p:stCondLst>
                                        </p:cTn>
                                        <p:tgtEl>
                                          <p:spTgt spid="255"/>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2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nodeType="clickEffect" fill="hold" presetClass="entr" presetID="1">
                                  <p:stCondLst>
                                    <p:cond delay="0"/>
                                  </p:stCondLst>
                                  <p:childTnLst>
                                    <p:set>
                                      <p:cBhvr>
                                        <p:cTn id="78" dur="1" fill="hold">
                                          <p:stCondLst>
                                            <p:cond delay="0"/>
                                          </p:stCondLst>
                                        </p:cTn>
                                        <p:tgtEl>
                                          <p:spTgt spid="25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xit" presetID="1">
                                  <p:stCondLst>
                                    <p:cond delay="0"/>
                                  </p:stCondLst>
                                  <p:childTnLst>
                                    <p:set>
                                      <p:cBhvr>
                                        <p:cTn id="82" dur="1" fill="hold">
                                          <p:stCondLst>
                                            <p:cond delay="0"/>
                                          </p:stCondLst>
                                        </p:cTn>
                                        <p:tgtEl>
                                          <p:spTgt spid="254"/>
                                        </p:tgtEl>
                                        <p:attrNameLst>
                                          <p:attrName>style.visibility</p:attrName>
                                        </p:attrNameLst>
                                      </p:cBhvr>
                                      <p:to>
                                        <p:strVal val="hidden"/>
                                      </p:to>
                                    </p:set>
                                  </p:childTnLst>
                                </p:cTn>
                              </p:par>
                              <p:par>
                                <p:cTn id="83" nodeType="withEffect" fill="hold" presetClass="exit" presetID="1">
                                  <p:stCondLst>
                                    <p:cond delay="0"/>
                                  </p:stCondLst>
                                  <p:childTnLst>
                                    <p:set>
                                      <p:cBhvr>
                                        <p:cTn id="84" dur="1" fill="hold">
                                          <p:stCondLst>
                                            <p:cond delay="0"/>
                                          </p:stCondLst>
                                        </p:cTn>
                                        <p:tgtEl>
                                          <p:spTgt spid="255"/>
                                        </p:tgtEl>
                                        <p:attrNameLst>
                                          <p:attrName>style.visibility</p:attrName>
                                        </p:attrNameLst>
                                      </p:cBhvr>
                                      <p:to>
                                        <p:strVal val="hidden"/>
                                      </p:to>
                                    </p:set>
                                  </p:childTnLst>
                                </p:cTn>
                              </p:par>
                              <p:par>
                                <p:cTn id="85" nodeType="withEffect" fill="hold" presetClass="exit" presetID="1">
                                  <p:stCondLst>
                                    <p:cond delay="0"/>
                                  </p:stCondLst>
                                  <p:childTnLst>
                                    <p:set>
                                      <p:cBhvr>
                                        <p:cTn id="86" dur="1" fill="hold">
                                          <p:stCondLst>
                                            <p:cond delay="0"/>
                                          </p:stCondLst>
                                        </p:cTn>
                                        <p:tgtEl>
                                          <p:spTgt spid="258"/>
                                        </p:tgtEl>
                                        <p:attrNameLst>
                                          <p:attrName>style.visibility</p:attrName>
                                        </p:attrNameLst>
                                      </p:cBhvr>
                                      <p:to>
                                        <p:strVal val="hidden"/>
                                      </p:to>
                                    </p:set>
                                  </p:childTnLst>
                                </p:cTn>
                              </p:par>
                              <p:par>
                                <p:cTn id="87" nodeType="withEffect" fill="hold" presetClass="exit" presetID="1">
                                  <p:stCondLst>
                                    <p:cond delay="0"/>
                                  </p:stCondLst>
                                  <p:childTnLst>
                                    <p:set>
                                      <p:cBhvr>
                                        <p:cTn id="88" dur="1" fill="hold">
                                          <p:stCondLst>
                                            <p:cond delay="0"/>
                                          </p:stCondLst>
                                        </p:cTn>
                                        <p:tgtEl>
                                          <p:spTgt spid="259"/>
                                        </p:tgtEl>
                                        <p:attrNameLst>
                                          <p:attrName>style.visibility</p:attrName>
                                        </p:attrNameLst>
                                      </p:cBhvr>
                                      <p:to>
                                        <p:strVal val="hidden"/>
                                      </p:to>
                                    </p:set>
                                  </p:childTnLst>
                                </p:cTn>
                              </p:par>
                              <p:par>
                                <p:cTn id="89" nodeType="withEffect" fill="hold" presetClass="entr" presetID="1">
                                  <p:stCondLst>
                                    <p:cond delay="0"/>
                                  </p:stCondLst>
                                  <p:childTnLst>
                                    <p:set>
                                      <p:cBhvr>
                                        <p:cTn id="90" dur="1" fill="hold">
                                          <p:stCondLst>
                                            <p:cond delay="0"/>
                                          </p:stCondLst>
                                        </p:cTn>
                                        <p:tgtEl>
                                          <p:spTgt spid="252"/>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25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nodeType="clickEffect" fill="hold" presetClass="exit" presetID="1">
                                  <p:stCondLst>
                                    <p:cond delay="0"/>
                                  </p:stCondLst>
                                  <p:childTnLst>
                                    <p:set>
                                      <p:cBhvr>
                                        <p:cTn id="96" dur="1" fill="hold">
                                          <p:stCondLst>
                                            <p:cond delay="0"/>
                                          </p:stCondLst>
                                        </p:cTn>
                                        <p:tgtEl>
                                          <p:spTgt spid="252"/>
                                        </p:tgtEl>
                                        <p:attrNameLst>
                                          <p:attrName>style.visibility</p:attrName>
                                        </p:attrNameLst>
                                      </p:cBhvr>
                                      <p:to>
                                        <p:strVal val="hidden"/>
                                      </p:to>
                                    </p:set>
                                  </p:childTnLst>
                                </p:cTn>
                              </p:par>
                              <p:par>
                                <p:cTn id="97" nodeType="withEffect" fill="hold" presetClass="exit" presetID="1">
                                  <p:stCondLst>
                                    <p:cond delay="0"/>
                                  </p:stCondLst>
                                  <p:childTnLst>
                                    <p:set>
                                      <p:cBhvr>
                                        <p:cTn id="98" dur="1" fill="hold">
                                          <p:stCondLst>
                                            <p:cond delay="0"/>
                                          </p:stCondLst>
                                        </p:cTn>
                                        <p:tgtEl>
                                          <p:spTgt spid="253"/>
                                        </p:tgtEl>
                                        <p:attrNameLst>
                                          <p:attrName>style.visibility</p:attrName>
                                        </p:attrNameLst>
                                      </p:cBhvr>
                                      <p:to>
                                        <p:strVal val="hidden"/>
                                      </p:to>
                                    </p:set>
                                  </p:childTnLst>
                                </p:cTn>
                              </p:par>
                              <p:par>
                                <p:cTn id="99" nodeType="withEffect" fill="hold" presetClass="entr" presetID="1">
                                  <p:stCondLst>
                                    <p:cond delay="0"/>
                                  </p:stCondLst>
                                  <p:childTnLst>
                                    <p:set>
                                      <p:cBhvr>
                                        <p:cTn id="100" dur="1" fill="hold">
                                          <p:stCondLst>
                                            <p:cond delay="0"/>
                                          </p:stCondLst>
                                        </p:cTn>
                                        <p:tgtEl>
                                          <p:spTgt spid="257"/>
                                        </p:tgtEl>
                                        <p:attrNameLst>
                                          <p:attrName>style.visibility</p:attrName>
                                        </p:attrNameLst>
                                      </p:cBhvr>
                                      <p:to>
                                        <p:strVal val="visible"/>
                                      </p:to>
                                    </p:set>
                                  </p:childTnLst>
                                </p:cTn>
                              </p:par>
                              <p:par>
                                <p:cTn id="101" nodeType="withEffect" fill="hold" presetClass="entr" presetID="1">
                                  <p:stCondLst>
                                    <p:cond delay="0"/>
                                  </p:stCondLst>
                                  <p:childTnLst>
                                    <p:set>
                                      <p:cBhvr>
                                        <p:cTn id="102"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137556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Outlook</a:t>
            </a:r>
            <a:endParaRPr b="0" lang="en-US" sz="4000" spc="-1" strike="noStrike">
              <a:latin typeface="Arial"/>
            </a:endParaRPr>
          </a:p>
        </p:txBody>
      </p:sp>
      <p:sp>
        <p:nvSpPr>
          <p:cNvPr id="261" name="CustomShape 2"/>
          <p:cNvSpPr/>
          <p:nvPr/>
        </p:nvSpPr>
        <p:spPr>
          <a:xfrm>
            <a:off x="1404720" y="1825560"/>
            <a:ext cx="10512000" cy="4347720"/>
          </a:xfrm>
          <a:prstGeom prst="rect">
            <a:avLst/>
          </a:prstGeom>
          <a:noFill/>
          <a:ln>
            <a:noFill/>
          </a:ln>
        </p:spPr>
        <p:style>
          <a:lnRef idx="0"/>
          <a:fillRef idx="0"/>
          <a:effectRef idx="0"/>
          <a:fontRef idx="minor"/>
        </p:style>
        <p:txBody>
          <a:bodyPr lIns="90000" rIns="90000" tIns="45000" bIns="45000">
            <a:noAutofit/>
          </a:bodyPr>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Optimizations</a:t>
            </a:r>
            <a:endParaRPr b="0" lang="en-US" sz="2800" spc="-1" strike="noStrike">
              <a:latin typeface="Arial"/>
            </a:endParaRPr>
          </a:p>
          <a:p>
            <a:pPr lvl="1" marL="432000" indent="-21420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Delete unseen Vertices/Faces</a:t>
            </a:r>
            <a:endParaRPr b="0" lang="en-US" sz="20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Additions</a:t>
            </a:r>
            <a:endParaRPr b="0" lang="en-US" sz="2800" spc="-1" strike="noStrike">
              <a:latin typeface="Arial"/>
            </a:endParaRPr>
          </a:p>
          <a:p>
            <a:pPr lvl="1" marL="432000" indent="-21420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Detection</a:t>
            </a:r>
            <a:endParaRPr b="0" lang="en-US" sz="2000" spc="-1" strike="noStrike">
              <a:latin typeface="Arial"/>
            </a:endParaRPr>
          </a:p>
          <a:p>
            <a:pPr lvl="1" marL="432000" indent="-21420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Additional Information</a:t>
            </a:r>
            <a:endParaRPr b="0" lang="en-US" sz="20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Changes</a:t>
            </a:r>
            <a:endParaRPr b="0" lang="en-US" sz="2800" spc="-1" strike="noStrike">
              <a:latin typeface="Arial"/>
            </a:endParaRPr>
          </a:p>
          <a:p>
            <a:pPr lvl="1" marL="432000" indent="-21420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Real Runtime Loading</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1006200" y="73152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Demonstration</a:t>
            </a:r>
            <a:endParaRPr b="0" lang="en-US" sz="4000" spc="-1" strike="noStrike">
              <a:latin typeface="Arial"/>
            </a:endParaRPr>
          </a:p>
        </p:txBody>
      </p:sp>
      <p:sp>
        <p:nvSpPr>
          <p:cNvPr id="263" name="CustomShape 2"/>
          <p:cNvSpPr/>
          <p:nvPr/>
        </p:nvSpPr>
        <p:spPr>
          <a:xfrm>
            <a:off x="4480560" y="3054960"/>
            <a:ext cx="3197160" cy="1788120"/>
          </a:xfrm>
          <a:prstGeom prst="rect">
            <a:avLst/>
          </a:prstGeom>
          <a:noFill/>
          <a:ln>
            <a:noFill/>
          </a:ln>
        </p:spPr>
        <p:style>
          <a:lnRef idx="0"/>
          <a:fillRef idx="0"/>
          <a:effectRef idx="0"/>
          <a:fontRef idx="minor"/>
        </p:style>
      </p:sp>
      <p:pic>
        <p:nvPicPr>
          <p:cNvPr id="264" name="" descr=""/>
          <p:cNvPicPr/>
          <p:nvPr/>
        </p:nvPicPr>
        <p:blipFill>
          <a:blip r:embed="rId1"/>
          <a:stretch/>
        </p:blipFill>
        <p:spPr>
          <a:xfrm>
            <a:off x="2427120" y="2316600"/>
            <a:ext cx="7082640" cy="39927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006200" y="73152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Demonstration</a:t>
            </a:r>
            <a:endParaRPr b="0" lang="en-US" sz="4000" spc="-1" strike="noStrike">
              <a:latin typeface="Arial"/>
            </a:endParaRPr>
          </a:p>
        </p:txBody>
      </p:sp>
      <p:sp>
        <p:nvSpPr>
          <p:cNvPr id="266" name="CustomShape 2"/>
          <p:cNvSpPr/>
          <p:nvPr/>
        </p:nvSpPr>
        <p:spPr>
          <a:xfrm>
            <a:off x="4480560" y="3054960"/>
            <a:ext cx="3197160" cy="17881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644040" y="365040"/>
            <a:ext cx="10512000" cy="1321920"/>
          </a:xfrm>
          <a:prstGeom prst="rect">
            <a:avLst/>
          </a:prstGeom>
          <a:noFill/>
          <a:ln>
            <a:noFill/>
          </a:ln>
        </p:spPr>
        <p:style>
          <a:lnRef idx="0"/>
          <a:fillRef idx="0"/>
          <a:effectRef idx="0"/>
          <a:fontRef idx="minor"/>
        </p:style>
        <p:txBody>
          <a:bodyPr lIns="0" rIns="0" tIns="0" bIns="0" anchor="ctr">
            <a:noAutofit/>
          </a:bodyPr>
          <a:p>
            <a:pPr>
              <a:lnSpc>
                <a:spcPct val="100000"/>
              </a:lnSpc>
            </a:pPr>
            <a:r>
              <a:rPr b="0" lang="en-US" sz="4000" spc="-1" strike="noStrike">
                <a:solidFill>
                  <a:srgbClr val="000000"/>
                </a:solidFill>
                <a:latin typeface="Calibri"/>
                <a:ea typeface="DejaVu Sans"/>
              </a:rPr>
              <a:t>Questions?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137556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References</a:t>
            </a:r>
            <a:endParaRPr b="0" lang="en-US" sz="4000" spc="-1" strike="noStrike">
              <a:latin typeface="Arial"/>
            </a:endParaRPr>
          </a:p>
        </p:txBody>
      </p:sp>
      <p:sp>
        <p:nvSpPr>
          <p:cNvPr id="269" name="CustomShape 2"/>
          <p:cNvSpPr/>
          <p:nvPr/>
        </p:nvSpPr>
        <p:spPr>
          <a:xfrm>
            <a:off x="1404720" y="1825560"/>
            <a:ext cx="10512000" cy="4347720"/>
          </a:xfrm>
          <a:prstGeom prst="rect">
            <a:avLst/>
          </a:prstGeom>
          <a:noFill/>
          <a:ln>
            <a:noFill/>
          </a:ln>
        </p:spPr>
        <p:style>
          <a:lnRef idx="0"/>
          <a:fillRef idx="0"/>
          <a:effectRef idx="0"/>
          <a:fontRef idx="minor"/>
        </p:style>
      </p:sp>
      <p:sp>
        <p:nvSpPr>
          <p:cNvPr id="270" name="CustomShape 3"/>
          <p:cNvSpPr/>
          <p:nvPr/>
        </p:nvSpPr>
        <p:spPr>
          <a:xfrm>
            <a:off x="1371600" y="1688400"/>
            <a:ext cx="8959680" cy="4070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LDraw.org. LDraw. url: https://www.ldraw.org (visited on 07/23/2020).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Microsoft. Microsoft HoloLens. url: https://www.microsoft.com/en-</a:t>
            </a:r>
            <a:endParaRPr b="0" lang="en-US" sz="1800" spc="-1" strike="noStrike">
              <a:latin typeface="Arial"/>
            </a:endParaRPr>
          </a:p>
          <a:p>
            <a:pPr>
              <a:lnSpc>
                <a:spcPct val="100000"/>
              </a:lnSpc>
            </a:pPr>
            <a:r>
              <a:rPr b="0" lang="en-US" sz="1800" spc="-1" strike="noStrike">
                <a:solidFill>
                  <a:srgbClr val="000000"/>
                </a:solidFill>
                <a:latin typeface="Arial"/>
                <a:ea typeface="DejaVu Sans"/>
              </a:rPr>
              <a:t>us/hololens (visited on 07/23/2020).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Microsoft. Mixed Reality Toolkit for Unity. url: https://microsoft.</a:t>
            </a:r>
            <a:endParaRPr b="0" lang="en-US" sz="1800" spc="-1" strike="noStrike">
              <a:latin typeface="Arial"/>
            </a:endParaRPr>
          </a:p>
          <a:p>
            <a:pPr>
              <a:lnSpc>
                <a:spcPct val="100000"/>
              </a:lnSpc>
            </a:pPr>
            <a:r>
              <a:rPr b="0" lang="en-US" sz="1800" spc="-1" strike="noStrike">
                <a:solidFill>
                  <a:srgbClr val="000000"/>
                </a:solidFill>
                <a:latin typeface="Arial"/>
                <a:ea typeface="DejaVu Sans"/>
              </a:rPr>
              <a:t>github.io/MixedRealityToolkit- Unity/README.html (visited on</a:t>
            </a:r>
            <a:endParaRPr b="0" lang="en-US" sz="1800" spc="-1" strike="noStrike">
              <a:latin typeface="Arial"/>
            </a:endParaRPr>
          </a:p>
          <a:p>
            <a:pPr>
              <a:lnSpc>
                <a:spcPct val="100000"/>
              </a:lnSpc>
            </a:pPr>
            <a:r>
              <a:rPr b="0" lang="en-US" sz="1800" spc="-1" strike="noStrike">
                <a:solidFill>
                  <a:srgbClr val="000000"/>
                </a:solidFill>
                <a:latin typeface="Arial"/>
                <a:ea typeface="DejaVu Sans"/>
              </a:rPr>
              <a:t>07/23/2020).</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137556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Motivation</a:t>
            </a:r>
            <a:endParaRPr b="0" lang="en-US" sz="4000" spc="-1" strike="noStrike">
              <a:latin typeface="Arial"/>
            </a:endParaRPr>
          </a:p>
        </p:txBody>
      </p:sp>
      <p:sp>
        <p:nvSpPr>
          <p:cNvPr id="214" name="CustomShape 2"/>
          <p:cNvSpPr/>
          <p:nvPr/>
        </p:nvSpPr>
        <p:spPr>
          <a:xfrm>
            <a:off x="1404720" y="1825560"/>
            <a:ext cx="10512000" cy="4347720"/>
          </a:xfrm>
          <a:prstGeom prst="rect">
            <a:avLst/>
          </a:prstGeom>
          <a:noFill/>
          <a:ln>
            <a:noFill/>
          </a:ln>
        </p:spPr>
        <p:style>
          <a:lnRef idx="0"/>
          <a:fillRef idx="0"/>
          <a:effectRef idx="0"/>
          <a:fontRef idx="minor"/>
        </p:style>
        <p:txBody>
          <a:bodyPr lIns="90000" rIns="90000" tIns="45000" bIns="45000">
            <a:noAutofit/>
          </a:bodyPr>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Give instructions</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No printed manual, no expert, no training</a:t>
            </a:r>
            <a:r>
              <a:rPr b="0" lang="en-US" sz="2800" spc="-1" strike="noStrike">
                <a:solidFill>
                  <a:srgbClr val="000000"/>
                </a:solidFill>
                <a:latin typeface="Trenda Light"/>
                <a:ea typeface="DejaVu Sans"/>
              </a:rPr>
              <a:t>	</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Building prototype with LEGO models</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137556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Outline</a:t>
            </a:r>
            <a:endParaRPr b="0" lang="en-US" sz="4000" spc="-1" strike="noStrike">
              <a:latin typeface="Arial"/>
            </a:endParaRPr>
          </a:p>
        </p:txBody>
      </p:sp>
      <p:sp>
        <p:nvSpPr>
          <p:cNvPr id="216" name="CustomShape 2"/>
          <p:cNvSpPr/>
          <p:nvPr/>
        </p:nvSpPr>
        <p:spPr>
          <a:xfrm>
            <a:off x="1404720" y="1825560"/>
            <a:ext cx="10512000" cy="4347720"/>
          </a:xfrm>
          <a:prstGeom prst="rect">
            <a:avLst/>
          </a:prstGeom>
          <a:noFill/>
          <a:ln>
            <a:noFill/>
          </a:ln>
        </p:spPr>
        <p:style>
          <a:lnRef idx="0"/>
          <a:fillRef idx="0"/>
          <a:effectRef idx="0"/>
          <a:fontRef idx="minor"/>
        </p:style>
        <p:txBody>
          <a:bodyPr lIns="90000" rIns="90000" tIns="45000" bIns="45000">
            <a:noAutofit/>
          </a:bodyPr>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Augmented Reality</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Requirements</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Implementation</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Challenges</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Outlook</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Demo</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137556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Augmented Reality</a:t>
            </a:r>
            <a:endParaRPr b="0" lang="en-US" sz="4000" spc="-1" strike="noStrike">
              <a:latin typeface="Arial"/>
            </a:endParaRPr>
          </a:p>
        </p:txBody>
      </p:sp>
      <p:sp>
        <p:nvSpPr>
          <p:cNvPr id="218" name="CustomShape 2"/>
          <p:cNvSpPr/>
          <p:nvPr/>
        </p:nvSpPr>
        <p:spPr>
          <a:xfrm>
            <a:off x="1404720" y="1825560"/>
            <a:ext cx="10512000" cy="4347720"/>
          </a:xfrm>
          <a:prstGeom prst="rect">
            <a:avLst/>
          </a:prstGeom>
          <a:noFill/>
          <a:ln>
            <a:noFill/>
          </a:ln>
        </p:spPr>
        <p:style>
          <a:lnRef idx="0"/>
          <a:fillRef idx="0"/>
          <a:effectRef idx="0"/>
          <a:fontRef idx="minor"/>
        </p:style>
        <p:txBody>
          <a:bodyPr lIns="90000" rIns="90000" tIns="45000" bIns="45000">
            <a:noAutofit/>
          </a:bodyPr>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Add Information to real world</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Devices:</a:t>
            </a:r>
            <a:endParaRPr b="0" lang="en-US" sz="2800" spc="-1" strike="noStrike">
              <a:latin typeface="Arial"/>
            </a:endParaRPr>
          </a:p>
          <a:p>
            <a:pPr lvl="1" marL="432000" indent="-214200">
              <a:lnSpc>
                <a:spcPct val="90000"/>
              </a:lnSpc>
              <a:spcBef>
                <a:spcPts val="1001"/>
              </a:spcBef>
              <a:buClr>
                <a:srgbClr val="000000"/>
              </a:buClr>
              <a:buSzPct val="45000"/>
              <a:buFont typeface="Wingdings" charset="2"/>
              <a:buChar char=""/>
            </a:pPr>
            <a:r>
              <a:rPr b="0" lang="en-US" sz="2000" spc="-1" strike="noStrike">
                <a:solidFill>
                  <a:srgbClr val="000000"/>
                </a:solidFill>
                <a:latin typeface="Calibri"/>
                <a:ea typeface="DejaVu Sans"/>
              </a:rPr>
              <a:t>Head Mounted Displays</a:t>
            </a:r>
            <a:endParaRPr b="0" lang="en-US" sz="2000" spc="-1" strike="noStrike">
              <a:latin typeface="Arial"/>
            </a:endParaRPr>
          </a:p>
          <a:p>
            <a:pPr lvl="1" marL="432000" indent="-214200">
              <a:lnSpc>
                <a:spcPct val="90000"/>
              </a:lnSpc>
              <a:spcBef>
                <a:spcPts val="1001"/>
              </a:spcBef>
              <a:buClr>
                <a:srgbClr val="000000"/>
              </a:buClr>
              <a:buSzPct val="45000"/>
              <a:buFont typeface="Wingdings" charset="2"/>
              <a:buChar char=""/>
            </a:pPr>
            <a:r>
              <a:rPr b="0" lang="en-US" sz="2000" spc="-1" strike="noStrike">
                <a:solidFill>
                  <a:srgbClr val="000000"/>
                </a:solidFill>
                <a:latin typeface="Calibri"/>
                <a:ea typeface="DejaVu Sans"/>
              </a:rPr>
              <a:t>Phones</a:t>
            </a:r>
            <a:endParaRPr b="0" lang="en-US" sz="2000" spc="-1" strike="noStrike">
              <a:latin typeface="Arial"/>
            </a:endParaRPr>
          </a:p>
          <a:p>
            <a:pPr marL="228600" indent="-225000">
              <a:lnSpc>
                <a:spcPct val="100000"/>
              </a:lnSpc>
              <a:spcBef>
                <a:spcPts val="1417"/>
              </a:spcBef>
              <a:buClr>
                <a:srgbClr val="000000"/>
              </a:buClr>
              <a:buFont typeface="Arial"/>
              <a:buChar char="•"/>
            </a:pPr>
            <a:r>
              <a:rPr b="0" lang="en-US" sz="2800" spc="-1" strike="noStrike">
                <a:solidFill>
                  <a:srgbClr val="000000"/>
                </a:solidFill>
                <a:latin typeface="Calibri"/>
                <a:ea typeface="DejaVu Sans"/>
              </a:rPr>
              <a:t>Use Cases:</a:t>
            </a:r>
            <a:endParaRPr b="0" lang="en-US" sz="2800" spc="-1" strike="noStrike">
              <a:latin typeface="Arial"/>
            </a:endParaRPr>
          </a:p>
          <a:p>
            <a:pPr lvl="1" marL="432000" indent="-214200">
              <a:lnSpc>
                <a:spcPct val="100000"/>
              </a:lnSpc>
              <a:spcBef>
                <a:spcPts val="1417"/>
              </a:spcBef>
              <a:buClr>
                <a:srgbClr val="000000"/>
              </a:buClr>
              <a:buSzPct val="45000"/>
              <a:buFont typeface="Wingdings" charset="2"/>
              <a:buChar char=""/>
            </a:pPr>
            <a:r>
              <a:rPr b="0" lang="en-US" sz="2000" spc="-1" strike="noStrike">
                <a:solidFill>
                  <a:srgbClr val="000000"/>
                </a:solidFill>
                <a:latin typeface="Calibri"/>
                <a:ea typeface="DejaVu Sans"/>
              </a:rPr>
              <a:t>Information/Instructions</a:t>
            </a:r>
            <a:endParaRPr b="0" lang="en-US" sz="2000" spc="-1" strike="noStrike">
              <a:latin typeface="Arial"/>
            </a:endParaRPr>
          </a:p>
          <a:p>
            <a:pPr lvl="1" marL="432000" indent="-21420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Games</a:t>
            </a:r>
            <a:endParaRPr b="0" lang="en-US" sz="2000" spc="-1" strike="noStrike">
              <a:latin typeface="Arial"/>
            </a:endParaRPr>
          </a:p>
          <a:p>
            <a:pPr lvl="1" marL="432000" indent="-21420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Architekture</a:t>
            </a:r>
            <a:endParaRPr b="0" lang="en-US" sz="2000" spc="-1" strike="noStrike">
              <a:latin typeface="Arial"/>
            </a:endParaRPr>
          </a:p>
          <a:p>
            <a:pPr lvl="1" marL="432000" indent="-21420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TV</a:t>
            </a:r>
            <a:endParaRPr b="0" lang="en-US" sz="2000" spc="-1" strike="noStrike">
              <a:latin typeface="Arial"/>
            </a:endParaRPr>
          </a:p>
        </p:txBody>
      </p:sp>
      <p:sp>
        <p:nvSpPr>
          <p:cNvPr id="219" name="CustomShape 3"/>
          <p:cNvSpPr/>
          <p:nvPr/>
        </p:nvSpPr>
        <p:spPr>
          <a:xfrm>
            <a:off x="7223760" y="3200400"/>
            <a:ext cx="3197880" cy="1111680"/>
          </a:xfrm>
          <a:prstGeom prst="rect">
            <a:avLst/>
          </a:prstGeom>
          <a:noFill/>
          <a:ln>
            <a:noFill/>
          </a:ln>
        </p:spPr>
        <p:style>
          <a:lnRef idx="0"/>
          <a:fillRef idx="0"/>
          <a:effectRef idx="0"/>
          <a:fontRef idx="minor"/>
        </p:style>
      </p:sp>
      <p:pic>
        <p:nvPicPr>
          <p:cNvPr id="220" name="" descr=""/>
          <p:cNvPicPr/>
          <p:nvPr/>
        </p:nvPicPr>
        <p:blipFill>
          <a:blip r:embed="rId1"/>
          <a:stretch/>
        </p:blipFill>
        <p:spPr>
          <a:xfrm>
            <a:off x="7498080" y="1041480"/>
            <a:ext cx="3017160" cy="4829040"/>
          </a:xfrm>
          <a:prstGeom prst="rect">
            <a:avLst/>
          </a:prstGeom>
          <a:ln>
            <a:noFill/>
          </a:ln>
        </p:spPr>
      </p:pic>
      <p:pic>
        <p:nvPicPr>
          <p:cNvPr id="221" name="" descr=""/>
          <p:cNvPicPr/>
          <p:nvPr/>
        </p:nvPicPr>
        <p:blipFill>
          <a:blip r:embed="rId2"/>
          <a:stretch/>
        </p:blipFill>
        <p:spPr>
          <a:xfrm>
            <a:off x="7498080" y="3383280"/>
            <a:ext cx="4204800" cy="2309400"/>
          </a:xfrm>
          <a:prstGeom prst="rect">
            <a:avLst/>
          </a:prstGeom>
          <a:ln>
            <a:noFill/>
          </a:ln>
        </p:spPr>
      </p:pic>
      <p:pic>
        <p:nvPicPr>
          <p:cNvPr id="222" name="https://www.ibm.com/products/max-reality" descr="https://www.ibm.com/products/max-&#10;reality"/>
          <p:cNvPicPr/>
          <p:nvPr/>
        </p:nvPicPr>
        <p:blipFill>
          <a:blip r:embed="rId3"/>
          <a:stretch/>
        </p:blipFill>
        <p:spPr>
          <a:xfrm>
            <a:off x="7535520" y="765000"/>
            <a:ext cx="4168440" cy="2343600"/>
          </a:xfrm>
          <a:prstGeom prst="rect">
            <a:avLst/>
          </a:prstGeom>
          <a:ln>
            <a:noFill/>
          </a:ln>
        </p:spPr>
      </p:pic>
      <p:pic>
        <p:nvPicPr>
          <p:cNvPr id="223" name="" descr=""/>
          <p:cNvPicPr/>
          <p:nvPr/>
        </p:nvPicPr>
        <p:blipFill>
          <a:blip r:embed="rId4"/>
          <a:stretch/>
        </p:blipFill>
        <p:spPr>
          <a:xfrm>
            <a:off x="7028280" y="365040"/>
            <a:ext cx="4127040" cy="2751120"/>
          </a:xfrm>
          <a:prstGeom prst="rect">
            <a:avLst/>
          </a:prstGeom>
          <a:ln>
            <a:noFill/>
          </a:ln>
        </p:spPr>
      </p:pic>
      <p:pic>
        <p:nvPicPr>
          <p:cNvPr id="224" name="" descr=""/>
          <p:cNvPicPr/>
          <p:nvPr/>
        </p:nvPicPr>
        <p:blipFill>
          <a:blip r:embed="rId5"/>
          <a:stretch/>
        </p:blipFill>
        <p:spPr>
          <a:xfrm>
            <a:off x="7024680" y="3200400"/>
            <a:ext cx="4130640" cy="2742840"/>
          </a:xfrm>
          <a:prstGeom prst="rect">
            <a:avLst/>
          </a:prstGeom>
          <a:ln>
            <a:noFill/>
          </a:ln>
        </p:spPr>
      </p:pic>
      <p:pic>
        <p:nvPicPr>
          <p:cNvPr id="225" name="" descr=""/>
          <p:cNvPicPr/>
          <p:nvPr/>
        </p:nvPicPr>
        <p:blipFill>
          <a:blip r:embed="rId6"/>
          <a:stretch/>
        </p:blipFill>
        <p:spPr>
          <a:xfrm>
            <a:off x="1856520" y="3678120"/>
            <a:ext cx="3903840" cy="2195280"/>
          </a:xfrm>
          <a:prstGeom prst="rect">
            <a:avLst/>
          </a:prstGeom>
          <a:ln>
            <a:noFill/>
          </a:ln>
        </p:spPr>
      </p:pic>
      <p:pic>
        <p:nvPicPr>
          <p:cNvPr id="226" name="" descr=""/>
          <p:cNvPicPr/>
          <p:nvPr/>
        </p:nvPicPr>
        <p:blipFill>
          <a:blip r:embed="rId7"/>
          <a:stretch/>
        </p:blipFill>
        <p:spPr>
          <a:xfrm>
            <a:off x="6989040" y="2567160"/>
            <a:ext cx="4257720" cy="3193200"/>
          </a:xfrm>
          <a:prstGeom prst="rect">
            <a:avLst/>
          </a:prstGeom>
          <a:ln>
            <a:noFill/>
          </a:ln>
        </p:spPr>
      </p:pic>
      <p:sp>
        <p:nvSpPr>
          <p:cNvPr id="227" name="CustomShape 4"/>
          <p:cNvSpPr/>
          <p:nvPr/>
        </p:nvSpPr>
        <p:spPr>
          <a:xfrm>
            <a:off x="7589520" y="3108960"/>
            <a:ext cx="4114440" cy="2318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000" spc="-1" strike="noStrike">
                <a:latin typeface="Arial"/>
              </a:rPr>
              <a:t>https://www.ibm.com/products/max-reality</a:t>
            </a:r>
            <a:endParaRPr b="0" lang="en-US" sz="1000" spc="-1" strike="noStrike">
              <a:latin typeface="Arial"/>
            </a:endParaRPr>
          </a:p>
        </p:txBody>
      </p:sp>
      <p:sp>
        <p:nvSpPr>
          <p:cNvPr id="228" name="CustomShape 5"/>
          <p:cNvSpPr/>
          <p:nvPr/>
        </p:nvSpPr>
        <p:spPr>
          <a:xfrm>
            <a:off x="7497000" y="5754960"/>
            <a:ext cx="4205880" cy="3736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000" spc="-1" strike="noStrike">
                <a:latin typeface="Arial"/>
              </a:rPr>
              <a:t>https://www.derstandard.de/story/2000109270202/oesterreich-flach-gelegt-die-fliegenden-wahlgrafiken-des-orf</a:t>
            </a:r>
            <a:endParaRPr b="0" lang="en-US" sz="1000" spc="-1" strike="noStrike">
              <a:latin typeface="Arial"/>
            </a:endParaRPr>
          </a:p>
        </p:txBody>
      </p:sp>
      <p:sp>
        <p:nvSpPr>
          <p:cNvPr id="229" name="CustomShape 6"/>
          <p:cNvSpPr/>
          <p:nvPr/>
        </p:nvSpPr>
        <p:spPr>
          <a:xfrm>
            <a:off x="7497000" y="5923440"/>
            <a:ext cx="3018240" cy="2318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000" spc="-1" strike="noStrike">
                <a:solidFill>
                  <a:srgbClr val="000000"/>
                </a:solidFill>
                <a:latin typeface="Arial"/>
                <a:ea typeface="DejaVu Sans"/>
              </a:rPr>
              <a:t>https://pokemongolive.com/en</a:t>
            </a:r>
            <a:endParaRPr b="0" lang="en-US" sz="1000" spc="-1" strike="noStrike">
              <a:latin typeface="Arial"/>
            </a:endParaRPr>
          </a:p>
        </p:txBody>
      </p:sp>
      <p:sp>
        <p:nvSpPr>
          <p:cNvPr id="230" name="CustomShape 7"/>
          <p:cNvSpPr/>
          <p:nvPr/>
        </p:nvSpPr>
        <p:spPr>
          <a:xfrm>
            <a:off x="1828800" y="5894280"/>
            <a:ext cx="3931560" cy="3016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000" spc="-1" strike="noStrike">
                <a:latin typeface="Arial"/>
              </a:rPr>
              <a:t>https://www.wevolver.com/wevolver.staff/hololens.gen.1</a:t>
            </a:r>
            <a:endParaRPr b="0" lang="en-US" sz="1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218">
                                            <p:txEl>
                                              <p:pRg st="1" end="1"/>
                                            </p:txEl>
                                          </p:spTgt>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218">
                                            <p:txEl>
                                              <p:pRg st="2" end="2"/>
                                            </p:txEl>
                                          </p:spTgt>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223"/>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224"/>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225"/>
                                        </p:tgtEl>
                                        <p:attrNameLst>
                                          <p:attrName>style.visibility</p:attrName>
                                        </p:attrNameLst>
                                      </p:cBhvr>
                                      <p:to>
                                        <p:strVal val="visible"/>
                                      </p:to>
                                    </p:set>
                                  </p:childTnLst>
                                </p:cTn>
                              </p:par>
                              <p:par>
                                <p:cTn id="21" nodeType="withEffect" fill="hold" presetClass="entr" presetID="1">
                                  <p:stCondLst>
                                    <p:cond delay="0"/>
                                  </p:stCondLst>
                                  <p:childTnLst>
                                    <p:set>
                                      <p:cBhvr>
                                        <p:cTn id="22" dur="1" fill="hold">
                                          <p:stCondLst>
                                            <p:cond delay="0"/>
                                          </p:stCondLst>
                                        </p:cTn>
                                        <p:tgtEl>
                                          <p:spTgt spid="23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218"/>
                                        </p:tgtEl>
                                        <p:attrNameLst>
                                          <p:attrName>style.visibility</p:attrName>
                                        </p:attrNameLst>
                                      </p:cBhvr>
                                      <p:to>
                                        <p:strVal val="visible"/>
                                      </p:to>
                                    </p:set>
                                  </p:childTnLst>
                                </p:cTn>
                              </p:par>
                              <p:par>
                                <p:cTn id="27" nodeType="withEffect" fill="hold" presetClass="exit" presetID="1">
                                  <p:stCondLst>
                                    <p:cond delay="0"/>
                                  </p:stCondLst>
                                  <p:childTnLst>
                                    <p:set>
                                      <p:cBhvr>
                                        <p:cTn id="28" fill="hold">
                                          <p:stCondLst>
                                            <p:cond delay="0"/>
                                          </p:stCondLst>
                                        </p:cTn>
                                        <p:tgtEl>
                                          <p:spTgt spid="223"/>
                                        </p:tgtEl>
                                        <p:attrNameLst>
                                          <p:attrName>style.visibility</p:attrName>
                                        </p:attrNameLst>
                                      </p:cBhvr>
                                      <p:to>
                                        <p:strVal val="hidden"/>
                                      </p:to>
                                    </p:set>
                                  </p:childTnLst>
                                </p:cTn>
                              </p:par>
                              <p:par>
                                <p:cTn id="29" nodeType="withEffect" fill="hold" presetClass="exit" presetID="1">
                                  <p:stCondLst>
                                    <p:cond delay="0"/>
                                  </p:stCondLst>
                                  <p:childTnLst>
                                    <p:set>
                                      <p:cBhvr>
                                        <p:cTn id="30" dur="1" fill="hold">
                                          <p:stCondLst>
                                            <p:cond delay="0"/>
                                          </p:stCondLst>
                                        </p:cTn>
                                        <p:tgtEl>
                                          <p:spTgt spid="224"/>
                                        </p:tgtEl>
                                        <p:attrNameLst>
                                          <p:attrName>style.visibility</p:attrName>
                                        </p:attrNameLst>
                                      </p:cBhvr>
                                      <p:to>
                                        <p:strVal val="hidden"/>
                                      </p:to>
                                    </p:set>
                                  </p:childTnLst>
                                </p:cTn>
                              </p:par>
                              <p:par>
                                <p:cTn id="31" nodeType="withEffect" fill="hold" presetClass="exit" presetID="1">
                                  <p:stCondLst>
                                    <p:cond delay="0"/>
                                  </p:stCondLst>
                                  <p:childTnLst>
                                    <p:set>
                                      <p:cBhvr>
                                        <p:cTn id="32" dur="1" fill="hold">
                                          <p:stCondLst>
                                            <p:cond delay="0"/>
                                          </p:stCondLst>
                                        </p:cTn>
                                        <p:tgtEl>
                                          <p:spTgt spid="225"/>
                                        </p:tgtEl>
                                        <p:attrNameLst>
                                          <p:attrName>style.visibility</p:attrName>
                                        </p:attrNameLst>
                                      </p:cBhvr>
                                      <p:to>
                                        <p:strVal val="hidden"/>
                                      </p:to>
                                    </p:set>
                                  </p:childTnLst>
                                </p:cTn>
                              </p:par>
                              <p:par>
                                <p:cTn id="33" nodeType="withEffect" fill="hold" presetClass="exit" presetID="1">
                                  <p:stCondLst>
                                    <p:cond delay="0"/>
                                  </p:stCondLst>
                                  <p:childTnLst>
                                    <p:set>
                                      <p:cBhvr>
                                        <p:cTn id="34" dur="1" fill="hold">
                                          <p:stCondLst>
                                            <p:cond delay="0"/>
                                          </p:stCondLst>
                                        </p:cTn>
                                        <p:tgtEl>
                                          <p:spTgt spid="230">
                                            <p:txEl>
                                              <p:pRg st="0" end="0"/>
                                            </p:txEl>
                                          </p:spTgt>
                                        </p:tgtEl>
                                        <p:attrNameLst>
                                          <p:attrName>style.visibility</p:attrName>
                                        </p:attrNameLst>
                                      </p:cBhvr>
                                      <p:to>
                                        <p:strVal val="hidden"/>
                                      </p:to>
                                    </p:set>
                                  </p:childTnLst>
                                </p:cTn>
                              </p:par>
                              <p:par>
                                <p:cTn id="35" nodeType="withEffect" fill="hold" presetClass="entr" presetID="1">
                                  <p:stCondLst>
                                    <p:cond delay="0"/>
                                  </p:stCondLst>
                                  <p:childTnLst>
                                    <p:set>
                                      <p:cBhvr>
                                        <p:cTn id="36" dur="1" fill="hold">
                                          <p:stCondLst>
                                            <p:cond delay="0"/>
                                          </p:stCondLst>
                                        </p:cTn>
                                        <p:tgtEl>
                                          <p:spTgt spid="2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xit" presetID="1">
                                  <p:stCondLst>
                                    <p:cond delay="0"/>
                                  </p:stCondLst>
                                  <p:childTnLst>
                                    <p:set>
                                      <p:cBhvr>
                                        <p:cTn id="40" dur="1" fill="hold">
                                          <p:stCondLst>
                                            <p:cond delay="0"/>
                                          </p:stCondLst>
                                        </p:cTn>
                                        <p:tgtEl>
                                          <p:spTgt spid="226"/>
                                        </p:tgtEl>
                                        <p:attrNameLst>
                                          <p:attrName>style.visibility</p:attrName>
                                        </p:attrNameLst>
                                      </p:cBhvr>
                                      <p:to>
                                        <p:strVal val="hidden"/>
                                      </p:to>
                                    </p:set>
                                  </p:childTnLst>
                                </p:cTn>
                              </p:par>
                              <p:par>
                                <p:cTn id="41" nodeType="withEffect" fill="hold" presetClass="entr" presetID="1">
                                  <p:stCondLst>
                                    <p:cond delay="0"/>
                                  </p:stCondLst>
                                  <p:childTnLst>
                                    <p:set>
                                      <p:cBhvr>
                                        <p:cTn id="42" dur="1" fill="hold">
                                          <p:stCondLst>
                                            <p:cond delay="0"/>
                                          </p:stCondLst>
                                        </p:cTn>
                                        <p:tgtEl>
                                          <p:spTgt spid="220"/>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222"/>
                                        </p:tgtEl>
                                        <p:attrNameLst>
                                          <p:attrName>style.visibility</p:attrName>
                                        </p:attrNameLst>
                                      </p:cBhvr>
                                      <p:to>
                                        <p:strVal val="visible"/>
                                      </p:to>
                                    </p:set>
                                  </p:childTnLst>
                                </p:cTn>
                              </p:par>
                              <p:par>
                                <p:cTn id="49" nodeType="withEffect" fill="hold" presetClass="entr" presetID="1">
                                  <p:stCondLst>
                                    <p:cond delay="0"/>
                                  </p:stCondLst>
                                  <p:childTnLst>
                                    <p:set>
                                      <p:cBhvr>
                                        <p:cTn id="50" dur="1" fill="hold">
                                          <p:stCondLst>
                                            <p:cond delay="0"/>
                                          </p:stCondLst>
                                        </p:cTn>
                                        <p:tgtEl>
                                          <p:spTgt spid="227">
                                            <p:txEl>
                                              <p:pRg st="0" end="0"/>
                                            </p:txEl>
                                          </p:spTgt>
                                        </p:tgtEl>
                                        <p:attrNameLst>
                                          <p:attrName>style.visibility</p:attrName>
                                        </p:attrNameLst>
                                      </p:cBhvr>
                                      <p:to>
                                        <p:strVal val="visible"/>
                                      </p:to>
                                    </p:set>
                                  </p:childTnLst>
                                </p:cTn>
                              </p:par>
                              <p:par>
                                <p:cTn id="51" nodeType="withEffect" fill="hold" presetClass="entr" presetID="1">
                                  <p:stCondLst>
                                    <p:cond delay="0"/>
                                  </p:stCondLst>
                                  <p:childTnLst>
                                    <p:set>
                                      <p:cBhvr>
                                        <p:cTn id="52" dur="1" fill="hold">
                                          <p:stCondLst>
                                            <p:cond delay="0"/>
                                          </p:stCondLst>
                                        </p:cTn>
                                        <p:tgtEl>
                                          <p:spTgt spid="221"/>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228">
                                            <p:txEl>
                                              <p:pRg st="0" end="0"/>
                                            </p:txEl>
                                          </p:spTgt>
                                        </p:tgtEl>
                                        <p:attrNameLst>
                                          <p:attrName>style.visibility</p:attrName>
                                        </p:attrNameLst>
                                      </p:cBhvr>
                                      <p:to>
                                        <p:strVal val="visible"/>
                                      </p:to>
                                    </p:set>
                                  </p:childTnLst>
                                </p:cTn>
                              </p:par>
                              <p:par>
                                <p:cTn id="55" nodeType="withEffect" fill="hold" presetClass="exit" presetID="1">
                                  <p:stCondLst>
                                    <p:cond delay="0"/>
                                  </p:stCondLst>
                                  <p:childTnLst>
                                    <p:set>
                                      <p:cBhvr>
                                        <p:cTn id="56" dur="1" fill="hold">
                                          <p:stCondLst>
                                            <p:cond delay="0"/>
                                          </p:stCondLst>
                                        </p:cTn>
                                        <p:tgtEl>
                                          <p:spTgt spid="220"/>
                                        </p:tgtEl>
                                        <p:attrNameLst>
                                          <p:attrName>style.visibility</p:attrName>
                                        </p:attrNameLst>
                                      </p:cBhvr>
                                      <p:to>
                                        <p:strVal val="hidden"/>
                                      </p:to>
                                    </p:set>
                                  </p:childTnLst>
                                </p:cTn>
                              </p:par>
                              <p:par>
                                <p:cTn id="57" nodeType="withEffect" fill="hold" presetClass="exit" presetID="1">
                                  <p:stCondLst>
                                    <p:cond delay="0"/>
                                  </p:stCondLst>
                                  <p:childTnLst>
                                    <p:set>
                                      <p:cBhvr>
                                        <p:cTn id="58" dur="1" fill="hold">
                                          <p:stCondLst>
                                            <p:cond delay="0"/>
                                          </p:stCondLst>
                                        </p:cTn>
                                        <p:tgtEl>
                                          <p:spTgt spid="229">
                                            <p:txEl>
                                              <p:pRg st="0" end="0"/>
                                            </p:txEl>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137556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Requirements</a:t>
            </a:r>
            <a:endParaRPr b="0" lang="en-US" sz="4000" spc="-1" strike="noStrike">
              <a:latin typeface="Arial"/>
            </a:endParaRPr>
          </a:p>
        </p:txBody>
      </p:sp>
      <p:sp>
        <p:nvSpPr>
          <p:cNvPr id="232" name="CustomShape 2"/>
          <p:cNvSpPr/>
          <p:nvPr/>
        </p:nvSpPr>
        <p:spPr>
          <a:xfrm>
            <a:off x="1404720" y="1825560"/>
            <a:ext cx="10512000" cy="4347720"/>
          </a:xfrm>
          <a:prstGeom prst="rect">
            <a:avLst/>
          </a:prstGeom>
          <a:noFill/>
          <a:ln>
            <a:noFill/>
          </a:ln>
        </p:spPr>
        <p:style>
          <a:lnRef idx="0"/>
          <a:fillRef idx="0"/>
          <a:effectRef idx="0"/>
          <a:fontRef idx="minor"/>
        </p:style>
        <p:txBody>
          <a:bodyPr lIns="90000" rIns="90000" tIns="45000" bIns="45000">
            <a:noAutofit/>
          </a:bodyPr>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Head Mounted Device</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Model Picker</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Step by Step Instruction</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Voice Input</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Movable and Scalable</a:t>
            </a:r>
            <a:endParaRPr b="0" lang="en-US" sz="28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Highlighting</a:t>
            </a:r>
            <a:endParaRPr b="0" lang="en-US" sz="2800" spc="-1" strike="noStrike">
              <a:latin typeface="Arial"/>
            </a:endParaRPr>
          </a:p>
        </p:txBody>
      </p:sp>
      <p:pic>
        <p:nvPicPr>
          <p:cNvPr id="233" name="" descr=""/>
          <p:cNvPicPr/>
          <p:nvPr/>
        </p:nvPicPr>
        <p:blipFill>
          <a:blip r:embed="rId1"/>
          <a:stretch/>
        </p:blipFill>
        <p:spPr>
          <a:xfrm>
            <a:off x="6578280" y="1828800"/>
            <a:ext cx="3570120" cy="23760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137556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Implementation</a:t>
            </a:r>
            <a:endParaRPr b="0" lang="en-US" sz="4000" spc="-1" strike="noStrike">
              <a:latin typeface="Arial"/>
            </a:endParaRPr>
          </a:p>
        </p:txBody>
      </p:sp>
      <p:sp>
        <p:nvSpPr>
          <p:cNvPr id="235" name="CustomShape 2"/>
          <p:cNvSpPr/>
          <p:nvPr/>
        </p:nvSpPr>
        <p:spPr>
          <a:xfrm>
            <a:off x="1404720" y="1825560"/>
            <a:ext cx="10512000" cy="4347720"/>
          </a:xfrm>
          <a:prstGeom prst="rect">
            <a:avLst/>
          </a:prstGeom>
          <a:noFill/>
          <a:ln>
            <a:noFill/>
          </a:ln>
        </p:spPr>
        <p:style>
          <a:lnRef idx="0"/>
          <a:fillRef idx="0"/>
          <a:effectRef idx="0"/>
          <a:fontRef idx="minor"/>
        </p:style>
        <p:txBody>
          <a:bodyPr lIns="90000" rIns="90000" tIns="45000" bIns="45000">
            <a:noAutofit/>
          </a:bodyPr>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Hardware</a:t>
            </a:r>
            <a:endParaRPr b="0" lang="en-US" sz="2800" spc="-1" strike="noStrike">
              <a:latin typeface="Arial"/>
            </a:endParaRPr>
          </a:p>
          <a:p>
            <a:pPr lvl="1" marL="432000" indent="-214200">
              <a:lnSpc>
                <a:spcPct val="90000"/>
              </a:lnSpc>
              <a:spcBef>
                <a:spcPts val="1001"/>
              </a:spcBef>
              <a:buClr>
                <a:srgbClr val="000000"/>
              </a:buClr>
              <a:buSzPct val="45000"/>
              <a:buFont typeface="Wingdings" charset="2"/>
              <a:buChar char=""/>
            </a:pPr>
            <a:r>
              <a:rPr b="0" lang="en-US" sz="2000" spc="-1" strike="noStrike">
                <a:solidFill>
                  <a:srgbClr val="000000"/>
                </a:solidFill>
                <a:latin typeface="Calibri"/>
                <a:ea typeface="DejaVu Sans"/>
              </a:rPr>
              <a:t>HoloLens</a:t>
            </a:r>
            <a:endParaRPr b="0" lang="en-US" sz="20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Software</a:t>
            </a:r>
            <a:endParaRPr b="0" lang="en-US" sz="2800" spc="-1" strike="noStrike">
              <a:latin typeface="Arial"/>
            </a:endParaRPr>
          </a:p>
          <a:p>
            <a:pPr lvl="1" marL="432000" indent="-214200">
              <a:lnSpc>
                <a:spcPct val="90000"/>
              </a:lnSpc>
              <a:spcBef>
                <a:spcPts val="1001"/>
              </a:spcBef>
              <a:buClr>
                <a:srgbClr val="000000"/>
              </a:buClr>
              <a:buSzPct val="45000"/>
              <a:buFont typeface="Wingdings" charset="2"/>
              <a:buChar char=""/>
            </a:pPr>
            <a:r>
              <a:rPr b="0" lang="en-US" sz="2000" spc="-1" strike="noStrike">
                <a:solidFill>
                  <a:srgbClr val="000000"/>
                </a:solidFill>
                <a:latin typeface="Calibri"/>
                <a:ea typeface="DejaVu Sans"/>
              </a:rPr>
              <a:t>Python, Unity/C#/MRTK</a:t>
            </a:r>
            <a:endParaRPr b="0" lang="en-US" sz="2000" spc="-1" strike="noStrike">
              <a:latin typeface="Arial"/>
            </a:endParaRPr>
          </a:p>
          <a:p>
            <a:pPr lvl="1" marL="432000" indent="-214200">
              <a:lnSpc>
                <a:spcPct val="90000"/>
              </a:lnSpc>
              <a:spcBef>
                <a:spcPts val="1001"/>
              </a:spcBef>
              <a:buClr>
                <a:srgbClr val="000000"/>
              </a:buClr>
              <a:buSzPct val="45000"/>
              <a:buFont typeface="Wingdings" charset="2"/>
              <a:buChar char=""/>
            </a:pPr>
            <a:r>
              <a:rPr b="0" lang="en-US" sz="2000" spc="-1" strike="noStrike">
                <a:solidFill>
                  <a:srgbClr val="000000"/>
                </a:solidFill>
                <a:latin typeface="Calibri"/>
                <a:ea typeface="DejaVu Sans"/>
              </a:rPr>
              <a:t>Different File Formats</a:t>
            </a:r>
            <a:endParaRPr b="0" lang="en-US" sz="20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2 Steps</a:t>
            </a:r>
            <a:endParaRPr b="0" lang="en-US" sz="2800" spc="-1" strike="noStrike">
              <a:latin typeface="Arial"/>
            </a:endParaRPr>
          </a:p>
          <a:p>
            <a:pPr lvl="1" marL="432000" indent="-21312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Preprocessing Model</a:t>
            </a:r>
            <a:endParaRPr b="0" lang="en-US" sz="2000" spc="-1" strike="noStrike">
              <a:latin typeface="Arial"/>
            </a:endParaRPr>
          </a:p>
          <a:p>
            <a:pPr lvl="1" marL="432000" indent="-21312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Unity App</a:t>
            </a:r>
            <a:endParaRPr b="0" lang="en-US" sz="2000" spc="-1" strike="noStrike">
              <a:latin typeface="Arial"/>
            </a:endParaRPr>
          </a:p>
        </p:txBody>
      </p:sp>
      <p:sp>
        <p:nvSpPr>
          <p:cNvPr id="236" name="CustomShape 3"/>
          <p:cNvSpPr/>
          <p:nvPr/>
        </p:nvSpPr>
        <p:spPr>
          <a:xfrm>
            <a:off x="7223760" y="3200760"/>
            <a:ext cx="3197880" cy="599760"/>
          </a:xfrm>
          <a:prstGeom prst="rect">
            <a:avLst/>
          </a:prstGeom>
          <a:noFill/>
          <a:ln>
            <a:noFill/>
          </a:ln>
        </p:spPr>
        <p:style>
          <a:lnRef idx="0"/>
          <a:fillRef idx="0"/>
          <a:effectRef idx="0"/>
          <a:fontRef idx="minor"/>
        </p:style>
      </p:sp>
      <p:pic>
        <p:nvPicPr>
          <p:cNvPr id="237" name="" descr=""/>
          <p:cNvPicPr/>
          <p:nvPr/>
        </p:nvPicPr>
        <p:blipFill>
          <a:blip r:embed="rId1"/>
          <a:stretch/>
        </p:blipFill>
        <p:spPr>
          <a:xfrm>
            <a:off x="5704200" y="1920240"/>
            <a:ext cx="4901400" cy="2756160"/>
          </a:xfrm>
          <a:prstGeom prst="rect">
            <a:avLst/>
          </a:prstGeom>
          <a:ln>
            <a:noFill/>
          </a:ln>
        </p:spPr>
      </p:pic>
      <p:sp>
        <p:nvSpPr>
          <p:cNvPr id="238" name="CustomShape 4"/>
          <p:cNvSpPr/>
          <p:nvPr/>
        </p:nvSpPr>
        <p:spPr>
          <a:xfrm>
            <a:off x="6217920" y="4717800"/>
            <a:ext cx="3931560" cy="3016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000" spc="-1" strike="noStrike">
                <a:latin typeface="Arial"/>
              </a:rPr>
              <a:t>https://www.wevolver.com/wevolver.staff/hololens.gen.1</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137556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Step 1: Preprocessing</a:t>
            </a:r>
            <a:endParaRPr b="0" lang="en-US" sz="4000" spc="-1" strike="noStrike">
              <a:latin typeface="Arial"/>
            </a:endParaRPr>
          </a:p>
        </p:txBody>
      </p:sp>
      <p:sp>
        <p:nvSpPr>
          <p:cNvPr id="240" name="CustomShape 2"/>
          <p:cNvSpPr/>
          <p:nvPr/>
        </p:nvSpPr>
        <p:spPr>
          <a:xfrm>
            <a:off x="1404720" y="1825560"/>
            <a:ext cx="10512000" cy="4347720"/>
          </a:xfrm>
          <a:prstGeom prst="rect">
            <a:avLst/>
          </a:prstGeom>
          <a:noFill/>
          <a:ln>
            <a:noFill/>
          </a:ln>
        </p:spPr>
        <p:style>
          <a:lnRef idx="0"/>
          <a:fillRef idx="0"/>
          <a:effectRef idx="0"/>
          <a:fontRef idx="minor"/>
        </p:style>
        <p:txBody>
          <a:bodyPr lIns="90000" rIns="90000" tIns="45000" bIns="45000">
            <a:noAutofit/>
          </a:bodyPr>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Input</a:t>
            </a:r>
            <a:endParaRPr b="0" lang="en-US" sz="2800" spc="-1" strike="noStrike">
              <a:latin typeface="Arial"/>
            </a:endParaRPr>
          </a:p>
          <a:p>
            <a:pPr lvl="1" marL="432000" indent="-21420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LDraw files: .ldr, .mpd</a:t>
            </a:r>
            <a:endParaRPr b="0" lang="en-US" sz="2000" spc="-1" strike="noStrike">
              <a:latin typeface="Arial"/>
            </a:endParaRPr>
          </a:p>
          <a:p>
            <a:pPr marL="228600" indent="-225000">
              <a:lnSpc>
                <a:spcPct val="90000"/>
              </a:lnSpc>
              <a:spcBef>
                <a:spcPts val="1001"/>
              </a:spcBef>
              <a:buClr>
                <a:srgbClr val="000000"/>
              </a:buClr>
              <a:buFont typeface="Arial"/>
              <a:buChar char="•"/>
            </a:pPr>
            <a:r>
              <a:rPr b="0" lang="en-US" sz="2800" spc="-1" strike="noStrike">
                <a:solidFill>
                  <a:srgbClr val="000000"/>
                </a:solidFill>
                <a:latin typeface="Trenda Light"/>
                <a:ea typeface="DejaVu Sans"/>
              </a:rPr>
              <a:t>Output</a:t>
            </a:r>
            <a:endParaRPr b="0" lang="en-US" sz="2800" spc="-1" strike="noStrike">
              <a:latin typeface="Arial"/>
            </a:endParaRPr>
          </a:p>
          <a:p>
            <a:pPr lvl="1" marL="432000" indent="-21420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.obj Step files</a:t>
            </a:r>
            <a:endParaRPr b="0" lang="en-US" sz="2000" spc="-1" strike="noStrike">
              <a:latin typeface="Arial"/>
            </a:endParaRPr>
          </a:p>
          <a:p>
            <a:pPr lvl="1" marL="432000" indent="-21420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.obj Preview file</a:t>
            </a:r>
            <a:endParaRPr b="0" lang="en-US" sz="2000" spc="-1" strike="noStrike">
              <a:latin typeface="Arial"/>
            </a:endParaRPr>
          </a:p>
          <a:p>
            <a:pPr lvl="1" marL="432000" indent="-214200">
              <a:lnSpc>
                <a:spcPct val="100000"/>
              </a:lnSpc>
              <a:spcBef>
                <a:spcPts val="1134"/>
              </a:spcBef>
              <a:buClr>
                <a:srgbClr val="000000"/>
              </a:buClr>
              <a:buSzPct val="45000"/>
              <a:buFont typeface="Wingdings" charset="2"/>
              <a:buChar char=""/>
            </a:pPr>
            <a:r>
              <a:rPr b="0" lang="en-US" sz="2000" spc="-1" strike="noStrike">
                <a:solidFill>
                  <a:srgbClr val="000000"/>
                </a:solidFill>
                <a:latin typeface="Calibri"/>
                <a:ea typeface="DejaVu Sans"/>
              </a:rPr>
              <a:t>.mtl Material file</a:t>
            </a:r>
            <a:endParaRPr b="0" lang="en-US" sz="2000" spc="-1" strike="noStrike">
              <a:latin typeface="Arial"/>
            </a:endParaRPr>
          </a:p>
          <a:p>
            <a:pPr marL="228600" indent="-225000">
              <a:lnSpc>
                <a:spcPct val="100000"/>
              </a:lnSpc>
              <a:spcBef>
                <a:spcPts val="1417"/>
              </a:spcBef>
              <a:buClr>
                <a:srgbClr val="000000"/>
              </a:buClr>
              <a:buFont typeface="Arial"/>
              <a:buChar char="•"/>
            </a:pPr>
            <a:r>
              <a:rPr b="0" lang="en-US" sz="2800" spc="-1" strike="noStrike">
                <a:solidFill>
                  <a:srgbClr val="000000"/>
                </a:solidFill>
                <a:latin typeface="Calibri"/>
                <a:ea typeface="DejaVu Sans"/>
              </a:rPr>
              <a:t>Asset Bundles</a:t>
            </a:r>
            <a:endParaRPr b="0" lang="en-US" sz="2800" spc="-1" strike="noStrike">
              <a:latin typeface="Arial"/>
            </a:endParaRPr>
          </a:p>
        </p:txBody>
      </p:sp>
      <p:sp>
        <p:nvSpPr>
          <p:cNvPr id="241" name="CustomShape 3"/>
          <p:cNvSpPr/>
          <p:nvPr/>
        </p:nvSpPr>
        <p:spPr>
          <a:xfrm>
            <a:off x="7223760" y="3200760"/>
            <a:ext cx="3197880" cy="599760"/>
          </a:xfrm>
          <a:prstGeom prst="rect">
            <a:avLst/>
          </a:prstGeom>
          <a:noFill/>
          <a:ln>
            <a:noFill/>
          </a:ln>
        </p:spPr>
        <p:style>
          <a:lnRef idx="0"/>
          <a:fillRef idx="0"/>
          <a:effectRef idx="0"/>
          <a:fontRef idx="minor"/>
        </p:style>
      </p:sp>
      <p:pic>
        <p:nvPicPr>
          <p:cNvPr id="242" name="" descr=""/>
          <p:cNvPicPr/>
          <p:nvPr/>
        </p:nvPicPr>
        <p:blipFill>
          <a:blip r:embed="rId1"/>
          <a:stretch/>
        </p:blipFill>
        <p:spPr>
          <a:xfrm>
            <a:off x="5763960" y="1825560"/>
            <a:ext cx="5208480" cy="2941560"/>
          </a:xfrm>
          <a:prstGeom prst="rect">
            <a:avLst/>
          </a:prstGeom>
          <a:ln>
            <a:noFill/>
          </a:ln>
        </p:spPr>
      </p:pic>
      <p:pic>
        <p:nvPicPr>
          <p:cNvPr id="243" name="" descr=""/>
          <p:cNvPicPr/>
          <p:nvPr/>
        </p:nvPicPr>
        <p:blipFill>
          <a:blip r:embed="rId2"/>
          <a:stretch/>
        </p:blipFill>
        <p:spPr>
          <a:xfrm>
            <a:off x="5740920" y="1825560"/>
            <a:ext cx="5231520" cy="2941560"/>
          </a:xfrm>
          <a:prstGeom prst="rect">
            <a:avLst/>
          </a:prstGeom>
          <a:ln>
            <a:noFill/>
          </a:ln>
        </p:spPr>
      </p:pic>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137556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Step 2: Unity App</a:t>
            </a:r>
            <a:endParaRPr b="0" lang="en-US" sz="4000" spc="-1" strike="noStrike">
              <a:latin typeface="Arial"/>
            </a:endParaRPr>
          </a:p>
        </p:txBody>
      </p:sp>
      <p:sp>
        <p:nvSpPr>
          <p:cNvPr id="245" name="CustomShape 2"/>
          <p:cNvSpPr/>
          <p:nvPr/>
        </p:nvSpPr>
        <p:spPr>
          <a:xfrm>
            <a:off x="1404720" y="1825560"/>
            <a:ext cx="10512000" cy="4347720"/>
          </a:xfrm>
          <a:prstGeom prst="rect">
            <a:avLst/>
          </a:prstGeom>
          <a:noFill/>
          <a:ln>
            <a:noFill/>
          </a:ln>
        </p:spPr>
        <p:style>
          <a:lnRef idx="0"/>
          <a:fillRef idx="0"/>
          <a:effectRef idx="0"/>
          <a:fontRef idx="minor"/>
        </p:style>
        <p:txBody>
          <a:bodyPr lIns="90000" rIns="90000" tIns="45000" bIns="45000">
            <a:noAutofit/>
          </a:bodyPr>
          <a:p>
            <a:pPr marL="432000" indent="-320760">
              <a:lnSpc>
                <a:spcPct val="100000"/>
              </a:lnSpc>
              <a:spcBef>
                <a:spcPts val="1417"/>
              </a:spcBef>
              <a:buClr>
                <a:srgbClr val="000000"/>
              </a:buClr>
              <a:buSzPct val="45000"/>
              <a:buFont typeface="Wingdings" charset="2"/>
              <a:buChar char=""/>
            </a:pPr>
            <a:r>
              <a:rPr b="0" lang="en-US" sz="2800" spc="-1" strike="noStrike">
                <a:solidFill>
                  <a:srgbClr val="000000"/>
                </a:solidFill>
                <a:latin typeface="Calibri"/>
                <a:ea typeface="DejaVu Sans"/>
              </a:rPr>
              <a:t>Model Picker</a:t>
            </a:r>
            <a:endParaRPr b="0" lang="en-US" sz="2800" spc="-1" strike="noStrike">
              <a:latin typeface="Arial"/>
            </a:endParaRPr>
          </a:p>
          <a:p>
            <a:pPr marL="432000" indent="-320760">
              <a:lnSpc>
                <a:spcPct val="100000"/>
              </a:lnSpc>
              <a:spcBef>
                <a:spcPts val="1417"/>
              </a:spcBef>
              <a:buClr>
                <a:srgbClr val="000000"/>
              </a:buClr>
              <a:buSzPct val="45000"/>
              <a:buFont typeface="Wingdings" charset="2"/>
              <a:buChar char=""/>
            </a:pPr>
            <a:r>
              <a:rPr b="0" lang="en-US" sz="2800" spc="-1" strike="noStrike">
                <a:solidFill>
                  <a:srgbClr val="000000"/>
                </a:solidFill>
                <a:latin typeface="Calibri"/>
                <a:ea typeface="DejaVu Sans"/>
              </a:rPr>
              <a:t>Voice Commands</a:t>
            </a:r>
            <a:endParaRPr b="0" lang="en-US" sz="2800" spc="-1" strike="noStrike">
              <a:latin typeface="Arial"/>
            </a:endParaRPr>
          </a:p>
          <a:p>
            <a:pPr marL="432000" indent="-320760">
              <a:lnSpc>
                <a:spcPct val="100000"/>
              </a:lnSpc>
              <a:spcBef>
                <a:spcPts val="1417"/>
              </a:spcBef>
              <a:buClr>
                <a:srgbClr val="000000"/>
              </a:buClr>
              <a:buSzPct val="45000"/>
              <a:buFont typeface="Wingdings" charset="2"/>
              <a:buChar char=""/>
            </a:pPr>
            <a:r>
              <a:rPr b="0" lang="en-US" sz="2800" spc="-1" strike="noStrike">
                <a:solidFill>
                  <a:srgbClr val="000000"/>
                </a:solidFill>
                <a:latin typeface="Calibri"/>
                <a:ea typeface="DejaVu Sans"/>
              </a:rPr>
              <a:t>Preview</a:t>
            </a:r>
            <a:endParaRPr b="0" lang="en-US" sz="2800" spc="-1" strike="noStrike">
              <a:latin typeface="Arial"/>
            </a:endParaRPr>
          </a:p>
          <a:p>
            <a:pPr marL="432000" indent="-320760">
              <a:lnSpc>
                <a:spcPct val="100000"/>
              </a:lnSpc>
              <a:spcBef>
                <a:spcPts val="1417"/>
              </a:spcBef>
              <a:buClr>
                <a:srgbClr val="000000"/>
              </a:buClr>
              <a:buSzPct val="45000"/>
              <a:buFont typeface="Wingdings" charset="2"/>
              <a:buChar char=""/>
            </a:pPr>
            <a:r>
              <a:rPr b="0" lang="en-US" sz="2800" spc="-1" strike="noStrike">
                <a:solidFill>
                  <a:srgbClr val="000000"/>
                </a:solidFill>
                <a:latin typeface="Calibri"/>
                <a:ea typeface="DejaVu Sans"/>
              </a:rPr>
              <a:t>Highlightig</a:t>
            </a:r>
            <a:endParaRPr b="0" lang="en-US" sz="2800" spc="-1" strike="noStrike">
              <a:latin typeface="Arial"/>
            </a:endParaRPr>
          </a:p>
        </p:txBody>
      </p:sp>
      <p:pic>
        <p:nvPicPr>
          <p:cNvPr id="246" name="" descr=""/>
          <p:cNvPicPr/>
          <p:nvPr/>
        </p:nvPicPr>
        <p:blipFill>
          <a:blip r:embed="rId1"/>
          <a:stretch/>
        </p:blipFill>
        <p:spPr>
          <a:xfrm>
            <a:off x="5333040" y="1737360"/>
            <a:ext cx="5365440" cy="30175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1375560" y="365040"/>
            <a:ext cx="10512000" cy="132192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0" lang="en-US" sz="4000" spc="-1" strike="noStrike">
                <a:solidFill>
                  <a:srgbClr val="000000"/>
                </a:solidFill>
                <a:latin typeface="Trenda Bold"/>
                <a:ea typeface="DejaVu Sans"/>
              </a:rPr>
              <a:t>Step 2: Unity App</a:t>
            </a:r>
            <a:endParaRPr b="0" lang="en-US" sz="4000" spc="-1" strike="noStrike">
              <a:latin typeface="Arial"/>
            </a:endParaRPr>
          </a:p>
        </p:txBody>
      </p:sp>
      <p:sp>
        <p:nvSpPr>
          <p:cNvPr id="248" name="CustomShape 2"/>
          <p:cNvSpPr/>
          <p:nvPr/>
        </p:nvSpPr>
        <p:spPr>
          <a:xfrm>
            <a:off x="1404720" y="1825560"/>
            <a:ext cx="10512000" cy="4347720"/>
          </a:xfrm>
          <a:prstGeom prst="rect">
            <a:avLst/>
          </a:prstGeom>
          <a:noFill/>
          <a:ln>
            <a:noFill/>
          </a:ln>
        </p:spPr>
        <p:style>
          <a:lnRef idx="0"/>
          <a:fillRef idx="0"/>
          <a:effectRef idx="0"/>
          <a:fontRef idx="minor"/>
        </p:style>
        <p:txBody>
          <a:bodyPr lIns="90000" rIns="90000" tIns="45000" bIns="45000">
            <a:noAutofit/>
          </a:bodyPr>
          <a:p>
            <a:pPr marL="432000" indent="-320760">
              <a:lnSpc>
                <a:spcPct val="100000"/>
              </a:lnSpc>
              <a:spcBef>
                <a:spcPts val="1417"/>
              </a:spcBef>
              <a:buClr>
                <a:srgbClr val="000000"/>
              </a:buClr>
              <a:buSzPct val="45000"/>
              <a:buFont typeface="Wingdings" charset="2"/>
              <a:buChar char=""/>
            </a:pPr>
            <a:r>
              <a:rPr b="0" lang="en-US" sz="2800" spc="-1" strike="noStrike">
                <a:solidFill>
                  <a:srgbClr val="000000"/>
                </a:solidFill>
                <a:latin typeface="Calibri"/>
                <a:ea typeface="DejaVu Sans"/>
              </a:rPr>
              <a:t>Model Picker</a:t>
            </a:r>
            <a:endParaRPr b="0" lang="en-US" sz="2800" spc="-1" strike="noStrike">
              <a:latin typeface="Arial"/>
            </a:endParaRPr>
          </a:p>
          <a:p>
            <a:pPr marL="432000" indent="-320760">
              <a:lnSpc>
                <a:spcPct val="100000"/>
              </a:lnSpc>
              <a:spcBef>
                <a:spcPts val="1417"/>
              </a:spcBef>
              <a:buClr>
                <a:srgbClr val="000000"/>
              </a:buClr>
              <a:buSzPct val="45000"/>
              <a:buFont typeface="Wingdings" charset="2"/>
              <a:buChar char=""/>
            </a:pPr>
            <a:r>
              <a:rPr b="0" lang="en-US" sz="2800" spc="-1" strike="noStrike">
                <a:solidFill>
                  <a:srgbClr val="000000"/>
                </a:solidFill>
                <a:latin typeface="Calibri"/>
                <a:ea typeface="DejaVu Sans"/>
              </a:rPr>
              <a:t>Voice Commands</a:t>
            </a:r>
            <a:endParaRPr b="0" lang="en-US" sz="2800" spc="-1" strike="noStrike">
              <a:latin typeface="Arial"/>
            </a:endParaRPr>
          </a:p>
          <a:p>
            <a:pPr marL="432000" indent="-320760">
              <a:lnSpc>
                <a:spcPct val="100000"/>
              </a:lnSpc>
              <a:spcBef>
                <a:spcPts val="1417"/>
              </a:spcBef>
              <a:buClr>
                <a:srgbClr val="000000"/>
              </a:buClr>
              <a:buSzPct val="45000"/>
              <a:buFont typeface="Wingdings" charset="2"/>
              <a:buChar char=""/>
            </a:pPr>
            <a:r>
              <a:rPr b="0" lang="en-US" sz="2800" spc="-1" strike="noStrike">
                <a:solidFill>
                  <a:srgbClr val="000000"/>
                </a:solidFill>
                <a:latin typeface="Calibri"/>
                <a:ea typeface="DejaVu Sans"/>
              </a:rPr>
              <a:t>Preview</a:t>
            </a:r>
            <a:endParaRPr b="0" lang="en-US" sz="2800" spc="-1" strike="noStrike">
              <a:latin typeface="Arial"/>
            </a:endParaRPr>
          </a:p>
          <a:p>
            <a:pPr marL="432000" indent="-320760">
              <a:lnSpc>
                <a:spcPct val="100000"/>
              </a:lnSpc>
              <a:spcBef>
                <a:spcPts val="1417"/>
              </a:spcBef>
              <a:buClr>
                <a:srgbClr val="000000"/>
              </a:buClr>
              <a:buSzPct val="45000"/>
              <a:buFont typeface="Wingdings" charset="2"/>
              <a:buChar char=""/>
            </a:pPr>
            <a:r>
              <a:rPr b="0" lang="en-US" sz="2800" spc="-1" strike="noStrike">
                <a:solidFill>
                  <a:srgbClr val="000000"/>
                </a:solidFill>
                <a:latin typeface="Calibri"/>
                <a:ea typeface="DejaVu Sans"/>
              </a:rPr>
              <a:t>Highlightig</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587</TotalTime>
  <Application>LibreOffice/6.3.6.2$Linux_X86_64 LibreOffice_project/30$Build-2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2020-07-28T14:34:03Z</dcterms:created>
  <dc:creator/>
  <dc:description/>
  <dc:language>en-US</dc:language>
  <cp:lastModifiedBy/>
  <dcterms:modified xsi:type="dcterms:W3CDTF">2020-08-05T18:05:12Z</dcterms:modified>
  <cp:revision>42</cp:revision>
  <dc:subject/>
  <dc:title>WPS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KSOProductBuildVer">
    <vt:lpwstr>2057-11.2.0.9453</vt:lpwstr>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9</vt:i4>
  </property>
</Properties>
</file>